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73" r:id="rId1"/>
  </p:sldMasterIdLst>
  <p:notesMasterIdLst>
    <p:notesMasterId r:id="rId27"/>
  </p:notesMasterIdLst>
  <p:sldIdLst>
    <p:sldId id="303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3" r:id="rId17"/>
    <p:sldId id="302" r:id="rId18"/>
    <p:sldId id="285" r:id="rId19"/>
    <p:sldId id="286" r:id="rId20"/>
    <p:sldId id="288" r:id="rId21"/>
    <p:sldId id="293" r:id="rId22"/>
    <p:sldId id="304" r:id="rId23"/>
    <p:sldId id="301" r:id="rId24"/>
    <p:sldId id="299" r:id="rId25"/>
    <p:sldId id="300" r:id="rId26"/>
  </p:sldIdLst>
  <p:sldSz cx="12192000" cy="6858000"/>
  <p:notesSz cx="12192000" cy="6858000"/>
  <p:embeddedFontLs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MS PGothic" panose="020B0600070205080204" pitchFamily="34" charset="-128"/>
      <p:regular r:id="rId40"/>
    </p:embeddedFont>
    <p:embeddedFont>
      <p:font typeface="微软雅黑" panose="020B0503020204020204" pitchFamily="34" charset="-122"/>
      <p:regular r:id="rId41"/>
      <p:bold r:id="rId42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3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3" autoAdjust="0"/>
    <p:restoredTop sz="95110" autoAdjust="0"/>
  </p:normalViewPr>
  <p:slideViewPr>
    <p:cSldViewPr>
      <p:cViewPr varScale="1">
        <p:scale>
          <a:sx n="111" d="100"/>
          <a:sy n="111" d="100"/>
        </p:scale>
        <p:origin x="594" y="108"/>
      </p:cViewPr>
      <p:guideLst>
        <p:guide orient="horz" pos="2843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22" d="100"/>
          <a:sy n="122" d="100"/>
        </p:scale>
        <p:origin x="992" y="200"/>
      </p:cViewPr>
      <p:guideLst/>
    </p:cSldViewPr>
  </p:notesViewPr>
  <p:gridSpacing cx="76198" cy="7619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90AFB4-F8C9-B74E-A4D8-72B702D341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 b="0" 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2A371-E65A-3F47-B49B-E53165C520E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 b="0" i="0">
                <a:latin typeface="+mn-lt"/>
                <a:ea typeface="+mn-ea"/>
              </a:defRPr>
            </a:lvl1pPr>
          </a:lstStyle>
          <a:p>
            <a:pPr>
              <a:defRPr/>
            </a:pPr>
            <a:fld id="{46E02F4D-3F9E-6048-B8B5-746CA9B76A01}" type="datetimeFigureOut">
              <a:rPr lang="zh-CN" altLang="en-US"/>
              <a:pPr>
                <a:defRPr/>
              </a:pPr>
              <a:t>2021/5/26</a:t>
            </a:fld>
            <a:endParaRPr lang="zh-CN" alt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07BF8C7-0D89-3545-8AAE-D47BCD7360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82C674C-D162-0A4B-856D-309E78213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  <a:endParaRPr lang="zh-CN" alt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8196D-17F3-E44A-B2CD-1129B2A39FC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 b="0" 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4DE08-5AD0-2146-9B03-96E8FC4A62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 b="0" i="0">
                <a:latin typeface="+mn-lt"/>
                <a:ea typeface="+mn-ea"/>
              </a:defRPr>
            </a:lvl1pPr>
          </a:lstStyle>
          <a:p>
            <a:pPr>
              <a:defRPr/>
            </a:pPr>
            <a:fld id="{DDCEC656-B77E-2B49-96A9-53A097F6647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>
            <a:extLst>
              <a:ext uri="{FF2B5EF4-FFF2-40B4-BE49-F238E27FC236}">
                <a16:creationId xmlns:a16="http://schemas.microsoft.com/office/drawing/2014/main" id="{359593B1-49F8-A247-9E82-CD213886F6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4" name="Notes Placeholder 2">
            <a:extLst>
              <a:ext uri="{FF2B5EF4-FFF2-40B4-BE49-F238E27FC236}">
                <a16:creationId xmlns:a16="http://schemas.microsoft.com/office/drawing/2014/main" id="{EDD85F3B-0EAB-464B-A35D-C28A1854A2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CN">
                <a:ea typeface="等线" panose="02010600030101010101" pitchFamily="2" charset="-122"/>
              </a:rPr>
              <a:t>Containerd</a:t>
            </a:r>
            <a:r>
              <a:rPr lang="zh-CN" altLang="en-US"/>
              <a:t> 是一个行业标准的容器运行时，强调简单性、健壮性和可移植性。它可以作为 </a:t>
            </a:r>
            <a:r>
              <a:rPr lang="en-US" altLang="en-CN">
                <a:ea typeface="等线" panose="02010600030101010101" pitchFamily="2" charset="-122"/>
              </a:rPr>
              <a:t>Linux</a:t>
            </a:r>
            <a:r>
              <a:rPr lang="zh-CN" altLang="en-US"/>
              <a:t> 和 </a:t>
            </a:r>
            <a:r>
              <a:rPr lang="en-US" altLang="en-CN">
                <a:ea typeface="等线" panose="02010600030101010101" pitchFamily="2" charset="-122"/>
              </a:rPr>
              <a:t>Windows</a:t>
            </a:r>
            <a:r>
              <a:rPr lang="zh-CN" altLang="en-US"/>
              <a:t> 的守护进程，可以管理节点的容器生命周期</a:t>
            </a:r>
            <a:r>
              <a:rPr lang="en-US" altLang="zh-CN"/>
              <a:t>:</a:t>
            </a:r>
            <a:r>
              <a:rPr lang="zh-CN" altLang="en-US"/>
              <a:t> 镜像传输和存储、容器执行和监督、底层存储和网络插件等。</a:t>
            </a:r>
            <a:endParaRPr kumimoji="1" lang="zh-CN" altLang="en-US"/>
          </a:p>
        </p:txBody>
      </p:sp>
      <p:sp>
        <p:nvSpPr>
          <p:cNvPr id="8195" name="Slide Number Placeholder 3">
            <a:extLst>
              <a:ext uri="{FF2B5EF4-FFF2-40B4-BE49-F238E27FC236}">
                <a16:creationId xmlns:a16="http://schemas.microsoft.com/office/drawing/2014/main" id="{8D30FF00-BA56-894F-84C1-9C9F3F2F34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A6C7B23-727F-234A-BC76-D07C66483DE0}" type="slidenum">
              <a:rPr lang="zh-CN" altLang="en-US" smtClean="0">
                <a:latin typeface="Calibri" panose="020F0502020204030204" pitchFamily="34" charset="0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Slide Image Placeholder 1">
            <a:extLst>
              <a:ext uri="{FF2B5EF4-FFF2-40B4-BE49-F238E27FC236}">
                <a16:creationId xmlns:a16="http://schemas.microsoft.com/office/drawing/2014/main" id="{EFCAFFD1-6544-7643-9ECB-75EB33693D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2" name="Notes Placeholder 2">
            <a:extLst>
              <a:ext uri="{FF2B5EF4-FFF2-40B4-BE49-F238E27FC236}">
                <a16:creationId xmlns:a16="http://schemas.microsoft.com/office/drawing/2014/main" id="{8AE36128-036B-4144-ABDF-71022CA1F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用脚投票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10243" name="Slide Number Placeholder 3">
            <a:extLst>
              <a:ext uri="{FF2B5EF4-FFF2-40B4-BE49-F238E27FC236}">
                <a16:creationId xmlns:a16="http://schemas.microsoft.com/office/drawing/2014/main" id="{EC2B8389-41F3-5040-9CAE-64CC4D8604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4B5B26A-88FE-DD4C-9C62-F867A7AD1126}" type="slidenum">
              <a:rPr lang="zh-CN" altLang="en-US" smtClean="0">
                <a:latin typeface="Calibri" panose="020F0502020204030204" pitchFamily="34" charset="0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zh-CN" altLang="en-US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Slide Image Placeholder 1">
            <a:extLst>
              <a:ext uri="{FF2B5EF4-FFF2-40B4-BE49-F238E27FC236}">
                <a16:creationId xmlns:a16="http://schemas.microsoft.com/office/drawing/2014/main" id="{29568640-E9DE-574B-9183-D196C01738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0" name="Notes Placeholder 2">
            <a:extLst>
              <a:ext uri="{FF2B5EF4-FFF2-40B4-BE49-F238E27FC236}">
                <a16:creationId xmlns:a16="http://schemas.microsoft.com/office/drawing/2014/main" id="{6E6D945D-4222-A744-828D-7A08D3325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/>
              <a:t>Kubelet</a:t>
            </a:r>
            <a:r>
              <a:rPr lang="zh-CN" altLang="en-US"/>
              <a:t> 和 </a:t>
            </a:r>
            <a:r>
              <a:rPr lang="en-US" altLang="zh-CN"/>
              <a:t>Docker</a:t>
            </a:r>
            <a:r>
              <a:rPr lang="zh-CN" altLang="en-US"/>
              <a:t> 调用 </a:t>
            </a:r>
            <a:r>
              <a:rPr lang="en-US" altLang="zh-CN"/>
              <a:t>Containerd</a:t>
            </a:r>
            <a:r>
              <a:rPr lang="zh-CN" altLang="en-US"/>
              <a:t> 的接口不一样</a:t>
            </a:r>
            <a:r>
              <a:rPr lang="en-US" altLang="zh-CN"/>
              <a:t>,</a:t>
            </a:r>
            <a:r>
              <a:rPr lang="zh-CN" altLang="en-US"/>
              <a:t>  </a:t>
            </a:r>
            <a:r>
              <a:rPr lang="en-US" altLang="zh-CN"/>
              <a:t>Docker</a:t>
            </a:r>
            <a:r>
              <a:rPr lang="zh-CN" altLang="en-US"/>
              <a:t> 是直接掉 </a:t>
            </a:r>
            <a:r>
              <a:rPr lang="en-US" altLang="zh-CN"/>
              <a:t>Containerd</a:t>
            </a:r>
            <a:r>
              <a:rPr lang="zh-CN" altLang="en-US"/>
              <a:t> 原生的接口</a:t>
            </a:r>
            <a:r>
              <a:rPr lang="en-US" altLang="zh-CN"/>
              <a:t>,</a:t>
            </a:r>
            <a:r>
              <a:rPr lang="zh-CN" altLang="en-US"/>
              <a:t>  </a:t>
            </a:r>
            <a:r>
              <a:rPr lang="en-US" altLang="zh-CN"/>
              <a:t>Kubelet</a:t>
            </a:r>
            <a:r>
              <a:rPr lang="zh-CN" altLang="en-US"/>
              <a:t> 是调用 </a:t>
            </a:r>
            <a:r>
              <a:rPr lang="en-US" altLang="zh-CN"/>
              <a:t>Containerd</a:t>
            </a:r>
            <a:r>
              <a:rPr lang="zh-CN" altLang="en-US"/>
              <a:t> 实现的 </a:t>
            </a:r>
            <a:r>
              <a:rPr lang="en-US" altLang="zh-CN"/>
              <a:t>CRI</a:t>
            </a:r>
            <a:r>
              <a:rPr lang="zh-CN" altLang="en-US"/>
              <a:t> 兼容的 接口</a:t>
            </a:r>
            <a:r>
              <a:rPr lang="en-US" altLang="zh-CN"/>
              <a:t>,</a:t>
            </a:r>
            <a:r>
              <a:rPr lang="zh-CN" altLang="en-US"/>
              <a:t> 两套有些许差别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lang="zh-CN" altLang="en-US"/>
              <a:t>从</a:t>
            </a:r>
            <a:r>
              <a:rPr lang="en-US" altLang="en-CN">
                <a:ea typeface="等线" panose="02010600030101010101" pitchFamily="2" charset="-122"/>
              </a:rPr>
              <a:t>k8s</a:t>
            </a:r>
            <a:r>
              <a:rPr lang="zh-CN" altLang="en-US"/>
              <a:t>的角度看，可以选择 </a:t>
            </a:r>
            <a:r>
              <a:rPr lang="en-US" altLang="en-CN">
                <a:ea typeface="等线" panose="02010600030101010101" pitchFamily="2" charset="-122"/>
              </a:rPr>
              <a:t>containerd </a:t>
            </a:r>
            <a:r>
              <a:rPr lang="zh-CN" altLang="en-US"/>
              <a:t>或 </a:t>
            </a:r>
            <a:r>
              <a:rPr lang="en-US" altLang="en-CN">
                <a:ea typeface="等线" panose="02010600030101010101" pitchFamily="2" charset="-122"/>
              </a:rPr>
              <a:t>docker </a:t>
            </a:r>
            <a:r>
              <a:rPr lang="zh-CN" altLang="en-US"/>
              <a:t>作为运行时组件：</a:t>
            </a:r>
            <a:r>
              <a:rPr lang="en-US" altLang="en-CN">
                <a:ea typeface="等线" panose="02010600030101010101" pitchFamily="2" charset="-122"/>
              </a:rPr>
              <a:t>Containerd </a:t>
            </a:r>
            <a:r>
              <a:rPr lang="zh-CN" altLang="en-US"/>
              <a:t>调用链更短</a:t>
            </a:r>
            <a:r>
              <a:rPr lang="en-US" altLang="zh-CN"/>
              <a:t>,</a:t>
            </a:r>
            <a:r>
              <a:rPr lang="zh-CN" altLang="en-US"/>
              <a:t> 组件更少</a:t>
            </a:r>
            <a:r>
              <a:rPr lang="en-US" altLang="zh-CN"/>
              <a:t>,</a:t>
            </a:r>
            <a:r>
              <a:rPr lang="zh-CN" altLang="en-US"/>
              <a:t> 更稳定</a:t>
            </a:r>
            <a:r>
              <a:rPr lang="en-US" altLang="zh-CN"/>
              <a:t>,</a:t>
            </a:r>
            <a:r>
              <a:rPr lang="zh-CN" altLang="en-US"/>
              <a:t> 占用节点资源更少</a:t>
            </a:r>
            <a:endParaRPr lang="en-US" altLang="zh-CN"/>
          </a:p>
          <a:p>
            <a:pPr eaLnBrk="1" hangingPunct="1">
              <a:spcBef>
                <a:spcPct val="0"/>
              </a:spcBef>
            </a:pPr>
            <a:r>
              <a:rPr kumimoji="1" lang="en-US" altLang="zh-CN"/>
              <a:t>Containerd</a:t>
            </a:r>
            <a:r>
              <a:rPr kumimoji="1" lang="zh-CN" altLang="en-US"/>
              <a:t> 是一个单机的架构</a:t>
            </a:r>
          </a:p>
          <a:p>
            <a:pPr eaLnBrk="1" hangingPunct="1">
              <a:spcBef>
                <a:spcPct val="0"/>
              </a:spcBef>
            </a:pPr>
            <a:endParaRPr lang="zh-CN" altLang="en-US"/>
          </a:p>
          <a:p>
            <a:pPr eaLnBrk="1" hangingPunct="1">
              <a:spcBef>
                <a:spcPct val="0"/>
              </a:spcBef>
            </a:pPr>
            <a:br>
              <a:rPr lang="zh-CN" altLang="en-US"/>
            </a:br>
            <a:endParaRPr kumimoji="1" lang="zh-CN" altLang="en-US"/>
          </a:p>
        </p:txBody>
      </p:sp>
      <p:sp>
        <p:nvSpPr>
          <p:cNvPr id="12291" name="Slide Number Placeholder 3">
            <a:extLst>
              <a:ext uri="{FF2B5EF4-FFF2-40B4-BE49-F238E27FC236}">
                <a16:creationId xmlns:a16="http://schemas.microsoft.com/office/drawing/2014/main" id="{A2393DDE-2E23-EF44-9A0A-26A8E87E12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1F01156-5963-174B-9663-AA6CDA542204}" type="slidenum">
              <a:rPr lang="zh-CN" altLang="en-US" smtClean="0">
                <a:latin typeface="Calibri" panose="020F0502020204030204" pitchFamily="34" charset="0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lide Image Placeholder 1">
            <a:extLst>
              <a:ext uri="{FF2B5EF4-FFF2-40B4-BE49-F238E27FC236}">
                <a16:creationId xmlns:a16="http://schemas.microsoft.com/office/drawing/2014/main" id="{D3BD6108-29DD-9E4F-8071-56C71DC240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8" name="Notes Placeholder 2">
            <a:extLst>
              <a:ext uri="{FF2B5EF4-FFF2-40B4-BE49-F238E27FC236}">
                <a16:creationId xmlns:a16="http://schemas.microsoft.com/office/drawing/2014/main" id="{FECE5AE0-AA23-0940-BDA6-8E0D2D669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1" lang="en-US" altLang="zh-CN"/>
              <a:t>Kubelet</a:t>
            </a:r>
            <a:r>
              <a:rPr kumimoji="1" lang="zh-CN" altLang="en-US"/>
              <a:t> 使用 </a:t>
            </a:r>
            <a:r>
              <a:rPr kumimoji="1" lang="en-US" altLang="zh-CN"/>
              <a:t>CRI</a:t>
            </a:r>
            <a:r>
              <a:rPr kumimoji="1" lang="zh-CN" altLang="en-US"/>
              <a:t> 调用 </a:t>
            </a:r>
            <a:r>
              <a:rPr kumimoji="1" lang="en-US" altLang="zh-CN"/>
              <a:t>Containerd</a:t>
            </a:r>
            <a:r>
              <a:rPr kumimoji="1" lang="zh-CN" altLang="en-US"/>
              <a:t> 管理容器相关的所有内容</a:t>
            </a:r>
          </a:p>
        </p:txBody>
      </p:sp>
      <p:sp>
        <p:nvSpPr>
          <p:cNvPr id="14339" name="Slide Number Placeholder 3">
            <a:extLst>
              <a:ext uri="{FF2B5EF4-FFF2-40B4-BE49-F238E27FC236}">
                <a16:creationId xmlns:a16="http://schemas.microsoft.com/office/drawing/2014/main" id="{BD615240-989E-F04C-8DAF-E7615E095D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BEC807-F143-B744-A702-63CAB241CE9D}" type="slidenum">
              <a:rPr lang="zh-CN" altLang="en-US" smtClean="0">
                <a:latin typeface="Calibri" panose="020F0502020204030204" pitchFamily="34" charset="0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229FFD28-48D2-424F-BBFF-7CAE7776D8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FC41C2F3-CDC1-BD4B-891E-B4AED3F62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1" lang="en-US" altLang="zh-CN"/>
              <a:t>Docker</a:t>
            </a:r>
            <a:r>
              <a:rPr kumimoji="1" lang="zh-CN" altLang="en-US"/>
              <a:t> 调用 </a:t>
            </a:r>
            <a:r>
              <a:rPr kumimoji="1" lang="en-US" altLang="zh-CN"/>
              <a:t>Containerd</a:t>
            </a:r>
            <a:r>
              <a:rPr kumimoji="1" lang="zh-CN" altLang="en-US"/>
              <a:t>  只管理容器 对于其他东西都是由 </a:t>
            </a:r>
            <a:r>
              <a:rPr kumimoji="1" lang="en-US" altLang="zh-CN"/>
              <a:t>Docker</a:t>
            </a:r>
            <a:r>
              <a:rPr kumimoji="1" lang="zh-CN" altLang="en-US"/>
              <a:t> 自己继续管理的</a:t>
            </a:r>
            <a:r>
              <a:rPr kumimoji="1" lang="en-US" altLang="zh-CN"/>
              <a:t>,</a:t>
            </a:r>
            <a:r>
              <a:rPr kumimoji="1" lang="zh-CN" altLang="en-US"/>
              <a:t> 所以很多 </a:t>
            </a:r>
            <a:r>
              <a:rPr kumimoji="1" lang="en-US" altLang="zh-CN"/>
              <a:t>Containerd</a:t>
            </a:r>
            <a:r>
              <a:rPr kumimoji="1" lang="zh-CN" altLang="en-US"/>
              <a:t> 的特性在 </a:t>
            </a:r>
            <a:r>
              <a:rPr kumimoji="1" lang="en-US" altLang="zh-CN"/>
              <a:t>Docker</a:t>
            </a:r>
            <a:r>
              <a:rPr kumimoji="1" lang="zh-CN" altLang="en-US"/>
              <a:t> 是用不了的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652C1BD6-8B1C-B94F-8E5C-05AE23DBCA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48B3E0F-6898-864D-B1D1-1CC732E2E257}" type="slidenum">
              <a:rPr lang="zh-CN" altLang="en-US" smtClean="0">
                <a:latin typeface="Calibri" panose="020F0502020204030204" pitchFamily="34" charset="0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951E9AA2-D950-A547-BFD7-3143EA421C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B4B3D586-4CB5-8544-B2A7-08EDC7E212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1" lang="en-US" altLang="zh-CN"/>
              <a:t>BuildKit</a:t>
            </a:r>
            <a:r>
              <a:rPr kumimoji="1" lang="zh-CN" altLang="en-US"/>
              <a:t> 是 </a:t>
            </a:r>
            <a:r>
              <a:rPr kumimoji="1" lang="en-US" altLang="zh-CN"/>
              <a:t>Docker</a:t>
            </a:r>
            <a:r>
              <a:rPr kumimoji="1" lang="zh-CN" altLang="en-US"/>
              <a:t> 默认的构建依赖</a:t>
            </a:r>
            <a:endParaRPr kumimoji="1" lang="en-US" altLang="zh-CN"/>
          </a:p>
          <a:p>
            <a:pPr eaLnBrk="1" hangingPunct="1">
              <a:spcBef>
                <a:spcPct val="0"/>
              </a:spcBef>
            </a:pPr>
            <a:r>
              <a:rPr kumimoji="1" lang="en-US" altLang="zh-CN"/>
              <a:t>NerdCtl(</a:t>
            </a:r>
            <a:r>
              <a:rPr kumimoji="1" lang="zh-CN" altLang="en-US"/>
              <a:t> </a:t>
            </a:r>
            <a:r>
              <a:rPr kumimoji="1" lang="en-US" altLang="zh-CN"/>
              <a:t>contaiNerd</a:t>
            </a:r>
            <a:r>
              <a:rPr kumimoji="1" lang="zh-CN" altLang="en-US"/>
              <a:t> </a:t>
            </a:r>
            <a:r>
              <a:rPr kumimoji="1" lang="en-US" altLang="zh-CN"/>
              <a:t>ctl)</a:t>
            </a:r>
            <a:r>
              <a:rPr kumimoji="1" lang="zh-CN" altLang="en-US"/>
              <a:t> 是 </a:t>
            </a:r>
            <a:r>
              <a:rPr kumimoji="1" lang="en-US" altLang="zh-CN"/>
              <a:t>Containerd</a:t>
            </a:r>
            <a:r>
              <a:rPr kumimoji="1" lang="zh-CN" altLang="en-US"/>
              <a:t> 的一个 </a:t>
            </a:r>
            <a:r>
              <a:rPr kumimoji="1" lang="en-US" altLang="zh-CN"/>
              <a:t>docker</a:t>
            </a:r>
            <a:r>
              <a:rPr kumimoji="1" lang="zh-CN" altLang="en-US"/>
              <a:t> 兼容的实现</a:t>
            </a:r>
            <a:endParaRPr kumimoji="1" lang="en-US" altLang="zh-CN"/>
          </a:p>
          <a:p>
            <a:pPr eaLnBrk="1" hangingPunct="1">
              <a:spcBef>
                <a:spcPct val="0"/>
              </a:spcBef>
            </a:pPr>
            <a:r>
              <a:rPr kumimoji="1" lang="en-US" altLang="zh-CN"/>
              <a:t>Containerd</a:t>
            </a:r>
            <a:r>
              <a:rPr kumimoji="1" lang="zh-CN" altLang="en-US"/>
              <a:t> 是一个单机的架构 所以 </a:t>
            </a:r>
            <a:r>
              <a:rPr kumimoji="1" lang="en-US" altLang="zh-CN"/>
              <a:t>NerdCtl</a:t>
            </a:r>
            <a:r>
              <a:rPr kumimoji="1" lang="zh-CN" altLang="en-US"/>
              <a:t> 也是只能在单机使用</a:t>
            </a:r>
            <a:r>
              <a:rPr kumimoji="1" lang="en-US" altLang="zh-CN"/>
              <a:t>,</a:t>
            </a:r>
            <a:r>
              <a:rPr kumimoji="1" lang="zh-CN" altLang="en-US"/>
              <a:t> 短时间内 </a:t>
            </a:r>
            <a:r>
              <a:rPr kumimoji="1" lang="en-US" altLang="zh-CN"/>
              <a:t>Containerd</a:t>
            </a:r>
            <a:r>
              <a:rPr kumimoji="1" lang="zh-CN" altLang="en-US"/>
              <a:t> 暂时无法替代 </a:t>
            </a:r>
            <a:r>
              <a:rPr kumimoji="1" lang="en-US" altLang="zh-CN"/>
              <a:t>Docker</a:t>
            </a:r>
            <a:endParaRPr kumimoji="1" lang="zh-CN" altLang="en-US"/>
          </a:p>
          <a:p>
            <a:pPr eaLnBrk="1" hangingPunct="1"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C22402D6-BE1D-F14F-B6C2-28CCB0B0B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3C38C59-7D20-1F4E-BE9E-A2D539318724}" type="slidenum">
              <a:rPr lang="zh-CN" altLang="en-US" smtClean="0">
                <a:latin typeface="Calibri" panose="020F0502020204030204" pitchFamily="34" charset="0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6661F517-E702-1B45-AA3E-F362F5C39F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DD54B5FA-7A97-B446-AE83-4491625881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kumimoji="1" lang="en-US" altLang="zh-CN"/>
              <a:t>C/S</a:t>
            </a:r>
            <a:r>
              <a:rPr kumimoji="1" lang="zh-CN" altLang="en-US"/>
              <a:t> 架构</a:t>
            </a:r>
            <a:r>
              <a:rPr kumimoji="1" lang="en-US" altLang="zh-CN"/>
              <a:t>,</a:t>
            </a:r>
            <a:r>
              <a:rPr kumimoji="1" lang="zh-CN" altLang="en-US"/>
              <a:t>  </a:t>
            </a:r>
            <a:r>
              <a:rPr kumimoji="1" lang="en-US" altLang="zh-CN"/>
              <a:t>Docker</a:t>
            </a:r>
            <a:r>
              <a:rPr kumimoji="1" lang="zh-CN" altLang="en-US"/>
              <a:t> 和 </a:t>
            </a:r>
            <a:r>
              <a:rPr kumimoji="1" lang="en-US" altLang="zh-CN"/>
              <a:t>BuildKit</a:t>
            </a:r>
            <a:r>
              <a:rPr kumimoji="1" lang="zh-CN" altLang="en-US"/>
              <a:t> 走 </a:t>
            </a:r>
            <a:r>
              <a:rPr kumimoji="1" lang="en-US" altLang="zh-CN"/>
              <a:t>Containerd</a:t>
            </a:r>
            <a:r>
              <a:rPr kumimoji="1" lang="zh-CN" altLang="en-US"/>
              <a:t> </a:t>
            </a:r>
            <a:r>
              <a:rPr kumimoji="1" lang="en-US" altLang="zh-CN"/>
              <a:t>API</a:t>
            </a:r>
          </a:p>
          <a:p>
            <a:pPr eaLnBrk="1" hangingPunct="1">
              <a:spcBef>
                <a:spcPct val="0"/>
              </a:spcBef>
            </a:pPr>
            <a:endParaRPr kumimoji="1" lang="en-US" altLang="zh-CN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E57DA65A-275A-9142-B45C-94A55F6028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C8F41BE-7430-AB47-9F17-625113D2C0CF}" type="slidenum">
              <a:rPr lang="zh-CN" altLang="en-US" smtClean="0">
                <a:latin typeface="Calibri" panose="020F0502020204030204" pitchFamily="34" charset="0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79192D4D-B8D0-3644-9C9F-4E488CFCFF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3409A310-9A2A-1F4B-BB7E-BC12B95694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37AD62CE-C08A-8942-9B83-25801132E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BF07EE-0479-A34C-B572-04F18C34C0BA}" type="slidenum">
              <a:rPr lang="zh-CN" altLang="en-US" smtClean="0">
                <a:latin typeface="Calibri" panose="020F0502020204030204" pitchFamily="34" charset="0"/>
                <a:ea typeface="等线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>
              <a:latin typeface="Calibri" panose="020F0502020204030204" pitchFamily="34" charset="0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6350" y="1122363"/>
            <a:ext cx="96393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6350" y="3746416"/>
            <a:ext cx="96393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0495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页面-深色波浪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23888" y="1684338"/>
            <a:ext cx="10944225" cy="45005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6971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页面-深色纯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E99B44C-F235-1E47-8267-17418A0AE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988" y="6081713"/>
            <a:ext cx="15382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623888" y="1684338"/>
            <a:ext cx="10944225" cy="45005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990146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页面-白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>
            <a:extLst>
              <a:ext uri="{FF2B5EF4-FFF2-40B4-BE49-F238E27FC236}">
                <a16:creationId xmlns:a16="http://schemas.microsoft.com/office/drawing/2014/main" id="{A2089F80-934F-A34A-A08F-CFAEE54E5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988" y="6081713"/>
            <a:ext cx="15382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623888" y="1684338"/>
            <a:ext cx="10944225" cy="45005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1102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容页面-白色波浪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>
            <a:extLst>
              <a:ext uri="{FF2B5EF4-FFF2-40B4-BE49-F238E27FC236}">
                <a16:creationId xmlns:a16="http://schemas.microsoft.com/office/drawing/2014/main" id="{85D346A3-7A5E-4F47-8F1A-0286CA2CF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988" y="6081713"/>
            <a:ext cx="15382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8CB3F57-B53D-1648-A2B6-E6369FFA7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67"/>
          <a:stretch>
            <a:fillRect/>
          </a:stretch>
        </p:blipFill>
        <p:spPr bwMode="auto">
          <a:xfrm>
            <a:off x="0" y="4633913"/>
            <a:ext cx="8977313" cy="222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623888" y="1684338"/>
            <a:ext cx="10944225" cy="45005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36596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chemeClr val="tx1"/>
                </a:solidFill>
              </a:defRPr>
            </a:lvl1pPr>
            <a:lvl2pPr>
              <a:defRPr b="0" i="0"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</a:defRPr>
            </a:lvl3pPr>
            <a:lvl4pPr>
              <a:defRPr b="0" i="0">
                <a:solidFill>
                  <a:schemeClr val="tx1"/>
                </a:solidFill>
              </a:defRPr>
            </a:lvl4pPr>
            <a:lvl5pPr>
              <a:defRPr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45129072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48604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>
            <a:extLst>
              <a:ext uri="{FF2B5EF4-FFF2-40B4-BE49-F238E27FC236}">
                <a16:creationId xmlns:a16="http://schemas.microsoft.com/office/drawing/2014/main" id="{CDF8510A-DA83-0145-B121-44FF7592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988" y="6081713"/>
            <a:ext cx="15382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4A8057B-030A-BC4F-BEF9-9F2CF26F25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23888" y="1695450"/>
            <a:ext cx="10944225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28" name="Title Placeholder 6">
            <a:extLst>
              <a:ext uri="{FF2B5EF4-FFF2-40B4-BE49-F238E27FC236}">
                <a16:creationId xmlns:a16="http://schemas.microsoft.com/office/drawing/2014/main" id="{22BF36E4-FF44-9645-B7C1-FCB98D176A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23888" y="365125"/>
            <a:ext cx="10944225" cy="97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en-CN"/>
          </a:p>
        </p:txBody>
      </p:sp>
      <p:pic>
        <p:nvPicPr>
          <p:cNvPr id="1029" name="Picture 12">
            <a:extLst>
              <a:ext uri="{FF2B5EF4-FFF2-40B4-BE49-F238E27FC236}">
                <a16:creationId xmlns:a16="http://schemas.microsoft.com/office/drawing/2014/main" id="{C392D9AB-3BEC-2048-92EC-16719E536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67"/>
          <a:stretch>
            <a:fillRect/>
          </a:stretch>
        </p:blipFill>
        <p:spPr bwMode="auto">
          <a:xfrm>
            <a:off x="0" y="4633913"/>
            <a:ext cx="8977313" cy="222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7">
            <a:extLst>
              <a:ext uri="{FF2B5EF4-FFF2-40B4-BE49-F238E27FC236}">
                <a16:creationId xmlns:a16="http://schemas.microsoft.com/office/drawing/2014/main" id="{9D34D2D0-1DA5-AF4B-B47C-8A7404716B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388" y="6234113"/>
            <a:ext cx="15382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7" r:id="rId2"/>
    <p:sldLayoutId id="2147483701" r:id="rId3"/>
    <p:sldLayoutId id="2147483702" r:id="rId4"/>
    <p:sldLayoutId id="2147483703" r:id="rId5"/>
    <p:sldLayoutId id="2147483698" r:id="rId6"/>
    <p:sldLayoutId id="2147483699" r:id="rId7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13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3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d/nerdctl" TargetMode="External"/><Relationship Id="rId2" Type="http://schemas.openxmlformats.org/officeDocument/2006/relationships/hyperlink" Target="https://github.com/containerd/containerd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hyperlink" Target="https://github.com/kubernetes-sigs/cri-tool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etcd-io/bbolt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1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8.png"/><Relationship Id="rId17" Type="http://schemas.openxmlformats.org/officeDocument/2006/relationships/image" Target="../media/image15.png"/><Relationship Id="rId2" Type="http://schemas.openxmlformats.org/officeDocument/2006/relationships/image" Target="../media/image20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1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ntainerd/nerdctl" TargetMode="External"/><Relationship Id="rId3" Type="http://schemas.openxmlformats.org/officeDocument/2006/relationships/hyperlink" Target="https://github.com/containerd/containerd/issues/3726" TargetMode="External"/><Relationship Id="rId7" Type="http://schemas.openxmlformats.org/officeDocument/2006/relationships/hyperlink" Target="https://github.com/containers/ocicrypt" TargetMode="External"/><Relationship Id="rId2" Type="http://schemas.openxmlformats.org/officeDocument/2006/relationships/hyperlink" Target="https://github.com/containerd/containerd/pull/3793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containerd/nri" TargetMode="External"/><Relationship Id="rId5" Type="http://schemas.openxmlformats.org/officeDocument/2006/relationships/hyperlink" Target="https://facebook.github.io/zstd/" TargetMode="External"/><Relationship Id="rId4" Type="http://schemas.openxmlformats.org/officeDocument/2006/relationships/hyperlink" Target="https://github.com/containerd/cri/pull/148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containerd/container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enhancements/pull/2101" TargetMode="External"/><Relationship Id="rId2" Type="http://schemas.openxmlformats.org/officeDocument/2006/relationships/hyperlink" Target="https://github.com/containerd/containerd/pull/759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containerd/containerd/pull/4131" TargetMode="External"/><Relationship Id="rId4" Type="http://schemas.openxmlformats.org/officeDocument/2006/relationships/hyperlink" Target="https://github.com/containerd/containerd/pull/473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hyperlink" Target="https://sysdig.com/blog/sysdig-2019-container-usage-repor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hyperlink" Target="https://sysdig.com/blog/sysdig-2021-container-security-usage-report" TargetMode="External"/><Relationship Id="rId4" Type="http://schemas.openxmlformats.org/officeDocument/2006/relationships/hyperlink" Target="https://sysdig.com/blog/sysdig-2021-container-security-usage-repor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13A52F1-DBF3-6F4E-97C2-A20D88C8DF77}"/>
              </a:ext>
            </a:extLst>
          </p:cNvPr>
          <p:cNvSpPr txBox="1"/>
          <p:nvPr/>
        </p:nvSpPr>
        <p:spPr>
          <a:xfrm>
            <a:off x="6178550" y="2895600"/>
            <a:ext cx="2813050" cy="67468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algn="ctr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zh-CN" altLang="en-US" sz="4300" spc="-20" noProof="1">
                <a:latin typeface="Arial Narrow" panose="020B0604020202020204" pitchFamily="34" charset="0"/>
                <a:ea typeface="+mj-ea"/>
                <a:cs typeface="Arial" panose="020B0604020202090204" pitchFamily="34" charset="0"/>
              </a:rPr>
              <a:t>深入浅出</a:t>
            </a:r>
            <a:endParaRPr sz="4300" noProof="1">
              <a:latin typeface="Arial Narrow" panose="020B060402020202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6146" name="object 2">
            <a:extLst>
              <a:ext uri="{FF2B5EF4-FFF2-40B4-BE49-F238E27FC236}">
                <a16:creationId xmlns:a16="http://schemas.microsoft.com/office/drawing/2014/main" id="{C1F5F804-E615-E64D-931D-6CB996D99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5334000"/>
            <a:ext cx="261937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zh-CN" altLang="en-US"/>
              <a:t>张世明</a:t>
            </a:r>
            <a:endParaRPr lang="en-US" altLang="en-CN">
              <a:latin typeface="Arial Narrow" panose="020B0604020202020204" pitchFamily="34" charset="0"/>
            </a:endParaRPr>
          </a:p>
        </p:txBody>
      </p:sp>
      <p:pic>
        <p:nvPicPr>
          <p:cNvPr id="6147" name="object 3">
            <a:extLst>
              <a:ext uri="{FF2B5EF4-FFF2-40B4-BE49-F238E27FC236}">
                <a16:creationId xmlns:a16="http://schemas.microsoft.com/office/drawing/2014/main" id="{43D4D564-6788-704D-9CC9-635478909D4C}"/>
              </a:ext>
            </a:extLst>
          </p:cNvPr>
          <p:cNvPicPr>
            <a:picLocks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0" y="2684463"/>
            <a:ext cx="36576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object 2">
            <a:extLst>
              <a:ext uri="{FF2B5EF4-FFF2-40B4-BE49-F238E27FC236}">
                <a16:creationId xmlns:a16="http://schemas.microsoft.com/office/drawing/2014/main" id="{C5D246D3-6571-1C42-9807-AEEC40DB8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250" y="179388"/>
            <a:ext cx="7586663" cy="690562"/>
          </a:xfrm>
        </p:spPr>
        <p:txBody>
          <a:bodyPr lIns="0" tIns="12700" rIns="0" bIns="0">
            <a:spAutoFit/>
          </a:bodyPr>
          <a:lstStyle/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en-CN"/>
              <a:t>Containerd </a:t>
            </a:r>
            <a:r>
              <a:rPr lang="en-US" altLang="zh-CN"/>
              <a:t>客户端有哪些</a:t>
            </a:r>
            <a:endParaRPr lang="en-US" altLang="en-CN"/>
          </a:p>
        </p:txBody>
      </p:sp>
      <p:sp>
        <p:nvSpPr>
          <p:cNvPr id="145" name="object 145">
            <a:extLst>
              <a:ext uri="{FF2B5EF4-FFF2-40B4-BE49-F238E27FC236}">
                <a16:creationId xmlns:a16="http://schemas.microsoft.com/office/drawing/2014/main" id="{9BC43D7A-443B-0B4F-92E9-36F9352013BB}"/>
              </a:ext>
            </a:extLst>
          </p:cNvPr>
          <p:cNvSpPr txBox="1"/>
          <p:nvPr/>
        </p:nvSpPr>
        <p:spPr>
          <a:xfrm>
            <a:off x="595313" y="1462088"/>
            <a:ext cx="5715000" cy="4359275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en-CN" sz="2000" dirty="0"/>
              <a:t>ctr:</a:t>
            </a:r>
            <a:r>
              <a:rPr lang="zh-CN" altLang="en-US" sz="2000" dirty="0"/>
              <a:t> </a:t>
            </a:r>
            <a:r>
              <a:rPr lang="en-US" altLang="en-CN" sz="2000" dirty="0">
                <a:hlinkClick r:id="rId2"/>
              </a:rPr>
              <a:t>https://github.com/containerd/containerd</a:t>
            </a:r>
            <a:endParaRPr lang="en-US" altLang="zh-CN" sz="2000" dirty="0">
              <a:solidFill>
                <a:srgbClr val="4472C4"/>
              </a:solidFill>
            </a:endParaRPr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Containerd</a:t>
            </a:r>
            <a:r>
              <a:rPr lang="en-US" altLang="zh-CN" sz="2000" dirty="0"/>
              <a:t> </a:t>
            </a:r>
            <a:r>
              <a:rPr lang="zh-CN" altLang="en-US" sz="2000" dirty="0"/>
              <a:t>默认和终端工具</a:t>
            </a:r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主要用于调试和测试新功能</a:t>
            </a:r>
            <a:endParaRPr lang="en-US" altLang="zh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/>
              <a:t>nerdctl</a:t>
            </a:r>
            <a:r>
              <a:rPr lang="en-US" altLang="zh-CN" sz="2000" dirty="0"/>
              <a:t>: </a:t>
            </a:r>
            <a:r>
              <a:rPr lang="en-US" altLang="zh-CN" sz="2000" u="sng" dirty="0">
                <a:solidFill>
                  <a:srgbClr val="4472C4"/>
                </a:solidFill>
                <a:hlinkClick r:id="rId3"/>
              </a:rPr>
              <a:t>https://github.com/containerd/nerdctl</a:t>
            </a:r>
            <a:endParaRPr lang="en-US" altLang="zh-CN" sz="2000" u="sng" dirty="0">
              <a:solidFill>
                <a:srgbClr val="4472C4"/>
              </a:solidFill>
            </a:endParaRPr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一个兼容 </a:t>
            </a:r>
            <a:r>
              <a:rPr lang="en-US" altLang="zh-CN" sz="2000" dirty="0"/>
              <a:t>Docker </a:t>
            </a:r>
            <a:r>
              <a:rPr lang="zh-CN" altLang="en-US" sz="2000" dirty="0"/>
              <a:t>操作的终端工具</a:t>
            </a:r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对于 </a:t>
            </a:r>
            <a:r>
              <a:rPr lang="en-US" altLang="zh-CN" sz="2000" dirty="0"/>
              <a:t>Docker </a:t>
            </a:r>
            <a:r>
              <a:rPr lang="zh-CN" altLang="en-US" sz="2000" dirty="0"/>
              <a:t>用户友好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/>
              <a:t>crictl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4"/>
              </a:rPr>
              <a:t>https://github.com/kubernetes-sigs/cri-tools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CRI</a:t>
            </a:r>
            <a:r>
              <a:rPr lang="zh-CN" altLang="en-US" sz="2000" dirty="0"/>
              <a:t> 标准的终端工具</a:t>
            </a:r>
            <a:endParaRPr lang="en-US" altLang="zh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/>
              <a:t>基于</a:t>
            </a:r>
            <a:r>
              <a:rPr lang="zh-CN" altLang="en-US" sz="2000" dirty="0"/>
              <a:t> </a:t>
            </a:r>
            <a:r>
              <a:rPr lang="en-US" altLang="zh-CN" sz="2000" dirty="0" err="1"/>
              <a:t>Containerd</a:t>
            </a:r>
            <a:r>
              <a:rPr lang="zh-CN" altLang="en-US" sz="2000" dirty="0"/>
              <a:t> 的工具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任意能使用</a:t>
            </a:r>
            <a:r>
              <a:rPr lang="zh-CN" altLang="en-US" sz="2000" dirty="0"/>
              <a:t> </a:t>
            </a:r>
            <a:r>
              <a:rPr lang="en-US" altLang="zh-CN" sz="2000" dirty="0" err="1"/>
              <a:t>Containerd</a:t>
            </a:r>
            <a:r>
              <a:rPr lang="en-US" altLang="zh-CN" sz="2000" dirty="0"/>
              <a:t> </a:t>
            </a:r>
            <a:r>
              <a:rPr lang="zh-CN" altLang="en-US" sz="2000" dirty="0"/>
              <a:t>服务的工具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如</a:t>
            </a:r>
            <a:r>
              <a:rPr lang="en-US" altLang="zh-CN" sz="2000" dirty="0"/>
              <a:t> Docker, </a:t>
            </a:r>
            <a:r>
              <a:rPr lang="en-US" altLang="zh-CN" sz="2000" dirty="0" err="1"/>
              <a:t>BuildKit</a:t>
            </a:r>
            <a:endParaRPr lang="en-US" altLang="zh-CN" sz="2000" dirty="0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4256B9B2-E44F-784E-B37D-12B067C2378F}"/>
              </a:ext>
            </a:extLst>
          </p:cNvPr>
          <p:cNvSpPr/>
          <p:nvPr/>
        </p:nvSpPr>
        <p:spPr>
          <a:xfrm>
            <a:off x="7162800" y="4648200"/>
            <a:ext cx="4098925" cy="1663700"/>
          </a:xfrm>
          <a:prstGeom prst="cube">
            <a:avLst>
              <a:gd name="adj" fmla="val 6731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noProof="1">
                <a:solidFill>
                  <a:schemeClr val="tx1"/>
                </a:solidFill>
              </a:rPr>
              <a:t>OS</a:t>
            </a:r>
          </a:p>
        </p:txBody>
      </p:sp>
      <p:grpSp>
        <p:nvGrpSpPr>
          <p:cNvPr id="22532" name="Group 21">
            <a:extLst>
              <a:ext uri="{FF2B5EF4-FFF2-40B4-BE49-F238E27FC236}">
                <a16:creationId xmlns:a16="http://schemas.microsoft.com/office/drawing/2014/main" id="{4D05DE6F-919E-FF48-819C-70CCA054E738}"/>
              </a:ext>
            </a:extLst>
          </p:cNvPr>
          <p:cNvGrpSpPr>
            <a:grpSpLocks/>
          </p:cNvGrpSpPr>
          <p:nvPr/>
        </p:nvGrpSpPr>
        <p:grpSpPr bwMode="auto">
          <a:xfrm>
            <a:off x="7177088" y="3538538"/>
            <a:ext cx="4021137" cy="1957387"/>
            <a:chOff x="6611951" y="2915205"/>
            <a:chExt cx="3749502" cy="1956377"/>
          </a:xfrm>
        </p:grpSpPr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B75835AE-66C8-6044-BCE5-5DE78AFE8C61}"/>
                </a:ext>
              </a:extLst>
            </p:cNvPr>
            <p:cNvSpPr/>
            <p:nvPr/>
          </p:nvSpPr>
          <p:spPr>
            <a:xfrm>
              <a:off x="6611951" y="2915205"/>
              <a:ext cx="2639306" cy="1956377"/>
            </a:xfrm>
            <a:prstGeom prst="cube">
              <a:avLst>
                <a:gd name="adj" fmla="val 55152"/>
              </a:avLst>
            </a:prstGeom>
            <a:solidFill>
              <a:srgbClr val="5A9BD4">
                <a:alpha val="17000"/>
              </a:srgbClr>
            </a:solidFill>
            <a:ln>
              <a:solidFill>
                <a:srgbClr val="5A9B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5A9BD4"/>
                  </a:solidFill>
                </a:rPr>
                <a:t>插件</a:t>
              </a:r>
            </a:p>
          </p:txBody>
        </p:sp>
        <p:sp>
          <p:nvSpPr>
            <p:cNvPr id="33" name="Cube 32">
              <a:extLst>
                <a:ext uri="{FF2B5EF4-FFF2-40B4-BE49-F238E27FC236}">
                  <a16:creationId xmlns:a16="http://schemas.microsoft.com/office/drawing/2014/main" id="{0AC46F30-AECC-6642-A3ED-FCD22110C059}"/>
                </a:ext>
              </a:extLst>
            </p:cNvPr>
            <p:cNvSpPr/>
            <p:nvPr/>
          </p:nvSpPr>
          <p:spPr>
            <a:xfrm>
              <a:off x="8411949" y="3375342"/>
              <a:ext cx="1949504" cy="1362958"/>
            </a:xfrm>
            <a:prstGeom prst="cube">
              <a:avLst>
                <a:gd name="adj" fmla="val 80017"/>
              </a:avLst>
            </a:prstGeom>
            <a:solidFill>
              <a:srgbClr val="8A8888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noProof="1">
                  <a:solidFill>
                    <a:schemeClr val="bg1"/>
                  </a:solidFill>
                </a:rPr>
                <a:t>OCI</a:t>
              </a:r>
              <a:endParaRPr lang="en-US" sz="1600" noProof="1">
                <a:solidFill>
                  <a:schemeClr val="bg1"/>
                </a:solidFill>
              </a:endParaRPr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7FF80C5D-DBE5-C34E-B09E-B2E83171233A}"/>
                </a:ext>
              </a:extLst>
            </p:cNvPr>
            <p:cNvSpPr/>
            <p:nvPr/>
          </p:nvSpPr>
          <p:spPr>
            <a:xfrm>
              <a:off x="8407508" y="3018339"/>
              <a:ext cx="1950985" cy="1362959"/>
            </a:xfrm>
            <a:prstGeom prst="cube">
              <a:avLst>
                <a:gd name="adj" fmla="val 80017"/>
              </a:avLst>
            </a:prstGeom>
            <a:solidFill>
              <a:srgbClr val="F99402">
                <a:alpha val="17000"/>
              </a:srgbClr>
            </a:solidFill>
            <a:ln>
              <a:solidFill>
                <a:srgbClr val="F994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F99402"/>
                  </a:solidFill>
                </a:rPr>
                <a:t>Shim</a:t>
              </a:r>
            </a:p>
          </p:txBody>
        </p:sp>
      </p:grpSp>
      <p:grpSp>
        <p:nvGrpSpPr>
          <p:cNvPr id="22533" name="Group 22">
            <a:extLst>
              <a:ext uri="{FF2B5EF4-FFF2-40B4-BE49-F238E27FC236}">
                <a16:creationId xmlns:a16="http://schemas.microsoft.com/office/drawing/2014/main" id="{A6A81F42-9BDD-BB49-A0A8-EB73B76EA993}"/>
              </a:ext>
            </a:extLst>
          </p:cNvPr>
          <p:cNvGrpSpPr>
            <a:grpSpLocks/>
          </p:cNvGrpSpPr>
          <p:nvPr/>
        </p:nvGrpSpPr>
        <p:grpSpPr bwMode="auto">
          <a:xfrm>
            <a:off x="9101138" y="3530600"/>
            <a:ext cx="2157412" cy="1941513"/>
            <a:chOff x="8864668" y="3497130"/>
            <a:chExt cx="2156967" cy="1940670"/>
          </a:xfrm>
        </p:grpSpPr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8945CE5E-73B2-F44B-82AE-FB8540219705}"/>
                </a:ext>
              </a:extLst>
            </p:cNvPr>
            <p:cNvSpPr/>
            <p:nvPr/>
          </p:nvSpPr>
          <p:spPr>
            <a:xfrm>
              <a:off x="8864668" y="3497130"/>
              <a:ext cx="2156967" cy="1940670"/>
            </a:xfrm>
            <a:prstGeom prst="cube">
              <a:avLst>
                <a:gd name="adj" fmla="val 54600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Runtime</a:t>
              </a:r>
            </a:p>
          </p:txBody>
        </p:sp>
        <p:pic>
          <p:nvPicPr>
            <p:cNvPr id="22541" name="object 134">
              <a:extLst>
                <a:ext uri="{FF2B5EF4-FFF2-40B4-BE49-F238E27FC236}">
                  <a16:creationId xmlns:a16="http://schemas.microsoft.com/office/drawing/2014/main" id="{BA19B8C8-FF1B-5A48-B5D1-C1565731B92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4206" y="5111369"/>
              <a:ext cx="234824" cy="273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34" name="Group 23">
            <a:extLst>
              <a:ext uri="{FF2B5EF4-FFF2-40B4-BE49-F238E27FC236}">
                <a16:creationId xmlns:a16="http://schemas.microsoft.com/office/drawing/2014/main" id="{F13F2A8E-1C9A-1A41-8B3E-C6A8955D3B2B}"/>
              </a:ext>
            </a:extLst>
          </p:cNvPr>
          <p:cNvGrpSpPr>
            <a:grpSpLocks/>
          </p:cNvGrpSpPr>
          <p:nvPr/>
        </p:nvGrpSpPr>
        <p:grpSpPr bwMode="auto">
          <a:xfrm>
            <a:off x="7165975" y="1643063"/>
            <a:ext cx="4098925" cy="2773362"/>
            <a:chOff x="9977374" y="1634156"/>
            <a:chExt cx="4058124" cy="2772413"/>
          </a:xfrm>
        </p:grpSpPr>
        <p:sp>
          <p:nvSpPr>
            <p:cNvPr id="28" name="Cube 27">
              <a:extLst>
                <a:ext uri="{FF2B5EF4-FFF2-40B4-BE49-F238E27FC236}">
                  <a16:creationId xmlns:a16="http://schemas.microsoft.com/office/drawing/2014/main" id="{D6E8AE6A-1526-CD4D-BB3C-F97F6834CB6B}"/>
                </a:ext>
              </a:extLst>
            </p:cNvPr>
            <p:cNvSpPr/>
            <p:nvPr/>
          </p:nvSpPr>
          <p:spPr>
            <a:xfrm>
              <a:off x="9977374" y="1634156"/>
              <a:ext cx="4058124" cy="2772413"/>
            </a:xfrm>
            <a:prstGeom prst="cube">
              <a:avLst>
                <a:gd name="adj" fmla="val 40223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Server</a:t>
              </a:r>
            </a:p>
          </p:txBody>
        </p:sp>
        <p:pic>
          <p:nvPicPr>
            <p:cNvPr id="22539" name="object 120">
              <a:extLst>
                <a:ext uri="{FF2B5EF4-FFF2-40B4-BE49-F238E27FC236}">
                  <a16:creationId xmlns:a16="http://schemas.microsoft.com/office/drawing/2014/main" id="{6E231476-69AD-4542-8102-E2D6ADA7E31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8828" y="4013992"/>
              <a:ext cx="988316" cy="244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535" name="Group 24">
            <a:extLst>
              <a:ext uri="{FF2B5EF4-FFF2-40B4-BE49-F238E27FC236}">
                <a16:creationId xmlns:a16="http://schemas.microsoft.com/office/drawing/2014/main" id="{CA63E598-2D90-044F-8355-CE07A7A74BAE}"/>
              </a:ext>
            </a:extLst>
          </p:cNvPr>
          <p:cNvGrpSpPr>
            <a:grpSpLocks/>
          </p:cNvGrpSpPr>
          <p:nvPr/>
        </p:nvGrpSpPr>
        <p:grpSpPr bwMode="auto">
          <a:xfrm>
            <a:off x="7156450" y="619125"/>
            <a:ext cx="4083050" cy="1957388"/>
            <a:chOff x="6840559" y="3042409"/>
            <a:chExt cx="4083445" cy="1956378"/>
          </a:xfrm>
        </p:grpSpPr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83ADEB0A-A2D0-8847-9027-854DBB55AA39}"/>
                </a:ext>
              </a:extLst>
            </p:cNvPr>
            <p:cNvSpPr/>
            <p:nvPr/>
          </p:nvSpPr>
          <p:spPr>
            <a:xfrm>
              <a:off x="6840559" y="3042409"/>
              <a:ext cx="4083445" cy="1956378"/>
            </a:xfrm>
            <a:prstGeom prst="cube">
              <a:avLst>
                <a:gd name="adj" fmla="val 58311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Client</a:t>
              </a:r>
            </a:p>
          </p:txBody>
        </p:sp>
        <p:pic>
          <p:nvPicPr>
            <p:cNvPr id="22537" name="object 120">
              <a:extLst>
                <a:ext uri="{FF2B5EF4-FFF2-40B4-BE49-F238E27FC236}">
                  <a16:creationId xmlns:a16="http://schemas.microsoft.com/office/drawing/2014/main" id="{1F9C083D-A74D-E145-86B9-495AC217D0E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913" y="4251507"/>
              <a:ext cx="998133" cy="244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object 2">
            <a:extLst>
              <a:ext uri="{FF2B5EF4-FFF2-40B4-BE49-F238E27FC236}">
                <a16:creationId xmlns:a16="http://schemas.microsoft.com/office/drawing/2014/main" id="{EC903B46-B57F-9A42-A87D-353B9FA4A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250" y="171450"/>
            <a:ext cx="4679950" cy="690563"/>
          </a:xfrm>
        </p:spPr>
        <p:txBody>
          <a:bodyPr lIns="0" tIns="12700" rIns="0" bIns="0">
            <a:spAutoFit/>
          </a:bodyPr>
          <a:lstStyle/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en-CN"/>
              <a:t>Containerd</a:t>
            </a:r>
            <a:r>
              <a:rPr lang="en-US" altLang="en-CN" dirty="0"/>
              <a:t> </a:t>
            </a:r>
            <a:r>
              <a:rPr lang="en-US" altLang="zh-CN" dirty="0" err="1"/>
              <a:t>客户端</a:t>
            </a:r>
            <a:endParaRPr lang="en-US" altLang="en-CN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6468947-4699-F941-A852-F70643B98F9E}"/>
              </a:ext>
            </a:extLst>
          </p:cNvPr>
          <p:cNvSpPr txBox="1"/>
          <p:nvPr/>
        </p:nvSpPr>
        <p:spPr>
          <a:xfrm>
            <a:off x="623888" y="2114550"/>
            <a:ext cx="5221287" cy="3103563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 defTabSz="0"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0"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0"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0"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0"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0" fontAlgn="base">
              <a:spcBef>
                <a:spcPct val="0"/>
              </a:spcBef>
              <a:spcAft>
                <a:spcPct val="0"/>
              </a:spcAft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0" fontAlgn="base">
              <a:spcBef>
                <a:spcPct val="0"/>
              </a:spcBef>
              <a:spcAft>
                <a:spcPct val="0"/>
              </a:spcAft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0" fontAlgn="base">
              <a:spcBef>
                <a:spcPct val="0"/>
              </a:spcBef>
              <a:spcAft>
                <a:spcPct val="0"/>
              </a:spcAft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0" fontAlgn="base">
              <a:spcBef>
                <a:spcPct val="0"/>
              </a:spcBef>
              <a:spcAft>
                <a:spcPct val="0"/>
              </a:spcAft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zh-CN" altLang="en-US" sz="2000" dirty="0"/>
              <a:t>客户端 </a:t>
            </a:r>
            <a:r>
              <a:rPr lang="en-US" altLang="zh-CN" sz="2000" dirty="0"/>
              <a:t>(Go </a:t>
            </a:r>
            <a:r>
              <a:rPr lang="zh-CN" altLang="en-US" sz="2000" dirty="0"/>
              <a:t>库</a:t>
            </a:r>
            <a:r>
              <a:rPr lang="en-US" altLang="zh-CN" sz="2000" dirty="0"/>
              <a:t>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CN" sz="2000" dirty="0" err="1"/>
              <a:t>Containerd</a:t>
            </a:r>
            <a:r>
              <a:rPr lang="en-US" altLang="en-CN" sz="2000" dirty="0"/>
              <a:t> API </a:t>
            </a:r>
            <a:r>
              <a:rPr lang="en-US" altLang="zh-CN" sz="2000" dirty="0" err="1"/>
              <a:t>自动绑定</a:t>
            </a:r>
            <a:endParaRPr lang="en-US" altLang="en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镜像仓库客户端</a:t>
            </a:r>
            <a:endParaRPr lang="en-US" altLang="en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CN" sz="2000" dirty="0"/>
              <a:t>Pull/Push </a:t>
            </a:r>
            <a:r>
              <a:rPr lang="en-US" altLang="zh-CN" sz="2000" dirty="0" err="1"/>
              <a:t>镜像</a:t>
            </a:r>
            <a:endParaRPr lang="en-US" altLang="en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镜像解包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构建 </a:t>
            </a:r>
            <a:r>
              <a:rPr lang="en-US" altLang="zh-CN" sz="2000" dirty="0"/>
              <a:t>OCI</a:t>
            </a:r>
            <a:r>
              <a:rPr lang="zh-CN" altLang="en-US" sz="2000" dirty="0"/>
              <a:t> 运行时的 </a:t>
            </a:r>
            <a:r>
              <a:rPr lang="en-US" altLang="zh-CN" sz="2000" dirty="0"/>
              <a:t>Spec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/>
              <a:t>Go </a:t>
            </a:r>
            <a:r>
              <a:rPr lang="zh-CN" altLang="en-US" sz="2000" dirty="0"/>
              <a:t>应用可以使用这个库与 </a:t>
            </a:r>
            <a:r>
              <a:rPr lang="en-US" altLang="zh-CN" sz="2000" dirty="0" err="1"/>
              <a:t>Containerd</a:t>
            </a:r>
            <a:r>
              <a:rPr lang="en-US" altLang="zh-CN" sz="2000" dirty="0"/>
              <a:t> </a:t>
            </a:r>
            <a:r>
              <a:rPr lang="zh-CN" altLang="en-US" sz="2000" dirty="0"/>
              <a:t>集成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CN" sz="2000" dirty="0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7D1CF976-F19C-9E41-8881-B4BCE3C476C3}"/>
              </a:ext>
            </a:extLst>
          </p:cNvPr>
          <p:cNvSpPr/>
          <p:nvPr/>
        </p:nvSpPr>
        <p:spPr>
          <a:xfrm>
            <a:off x="7162800" y="4648200"/>
            <a:ext cx="4098925" cy="1663700"/>
          </a:xfrm>
          <a:prstGeom prst="cube">
            <a:avLst>
              <a:gd name="adj" fmla="val 6731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noProof="1">
                <a:solidFill>
                  <a:schemeClr val="tx1"/>
                </a:solidFill>
              </a:rPr>
              <a:t>OS</a:t>
            </a:r>
          </a:p>
        </p:txBody>
      </p:sp>
      <p:grpSp>
        <p:nvGrpSpPr>
          <p:cNvPr id="23556" name="Group 76">
            <a:extLst>
              <a:ext uri="{FF2B5EF4-FFF2-40B4-BE49-F238E27FC236}">
                <a16:creationId xmlns:a16="http://schemas.microsoft.com/office/drawing/2014/main" id="{559C3840-5B99-FE43-AA53-15F74AAC7DB0}"/>
              </a:ext>
            </a:extLst>
          </p:cNvPr>
          <p:cNvGrpSpPr>
            <a:grpSpLocks/>
          </p:cNvGrpSpPr>
          <p:nvPr/>
        </p:nvGrpSpPr>
        <p:grpSpPr bwMode="auto">
          <a:xfrm>
            <a:off x="7177088" y="3538538"/>
            <a:ext cx="4021137" cy="1957387"/>
            <a:chOff x="6611951" y="2915205"/>
            <a:chExt cx="3749502" cy="1956377"/>
          </a:xfrm>
        </p:grpSpPr>
        <p:sp>
          <p:nvSpPr>
            <p:cNvPr id="78" name="Cube 77">
              <a:extLst>
                <a:ext uri="{FF2B5EF4-FFF2-40B4-BE49-F238E27FC236}">
                  <a16:creationId xmlns:a16="http://schemas.microsoft.com/office/drawing/2014/main" id="{73820169-8063-2E47-B97F-666716B945FB}"/>
                </a:ext>
              </a:extLst>
            </p:cNvPr>
            <p:cNvSpPr/>
            <p:nvPr/>
          </p:nvSpPr>
          <p:spPr>
            <a:xfrm>
              <a:off x="6611951" y="2915205"/>
              <a:ext cx="2639306" cy="1956377"/>
            </a:xfrm>
            <a:prstGeom prst="cube">
              <a:avLst>
                <a:gd name="adj" fmla="val 55152"/>
              </a:avLst>
            </a:prstGeom>
            <a:solidFill>
              <a:srgbClr val="5A9BD4">
                <a:alpha val="17000"/>
              </a:srgbClr>
            </a:solidFill>
            <a:ln>
              <a:solidFill>
                <a:srgbClr val="5A9B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5A9BD4"/>
                  </a:solidFill>
                </a:rPr>
                <a:t>插件</a:t>
              </a:r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722FCBB2-2CC8-C846-8467-5271C07036DA}"/>
                </a:ext>
              </a:extLst>
            </p:cNvPr>
            <p:cNvSpPr/>
            <p:nvPr/>
          </p:nvSpPr>
          <p:spPr>
            <a:xfrm>
              <a:off x="8411949" y="3375342"/>
              <a:ext cx="1949504" cy="1362958"/>
            </a:xfrm>
            <a:prstGeom prst="cube">
              <a:avLst>
                <a:gd name="adj" fmla="val 80017"/>
              </a:avLst>
            </a:prstGeom>
            <a:solidFill>
              <a:srgbClr val="8A8888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noProof="1">
                  <a:solidFill>
                    <a:schemeClr val="bg1"/>
                  </a:solidFill>
                </a:rPr>
                <a:t>OCI</a:t>
              </a:r>
              <a:endParaRPr lang="en-US" sz="1600" noProof="1">
                <a:solidFill>
                  <a:schemeClr val="bg1"/>
                </a:solidFill>
              </a:endParaRPr>
            </a:p>
          </p:txBody>
        </p:sp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DDD0844F-FBC9-9545-A02A-2D51AD81B1A9}"/>
                </a:ext>
              </a:extLst>
            </p:cNvPr>
            <p:cNvSpPr/>
            <p:nvPr/>
          </p:nvSpPr>
          <p:spPr>
            <a:xfrm>
              <a:off x="8407508" y="3018339"/>
              <a:ext cx="1950985" cy="1362959"/>
            </a:xfrm>
            <a:prstGeom prst="cube">
              <a:avLst>
                <a:gd name="adj" fmla="val 80017"/>
              </a:avLst>
            </a:prstGeom>
            <a:solidFill>
              <a:srgbClr val="F99402">
                <a:alpha val="17000"/>
              </a:srgbClr>
            </a:solidFill>
            <a:ln>
              <a:solidFill>
                <a:srgbClr val="F994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F99402"/>
                  </a:solidFill>
                </a:rPr>
                <a:t>Shim</a:t>
              </a:r>
            </a:p>
          </p:txBody>
        </p:sp>
      </p:grpSp>
      <p:grpSp>
        <p:nvGrpSpPr>
          <p:cNvPr id="23557" name="Group 80">
            <a:extLst>
              <a:ext uri="{FF2B5EF4-FFF2-40B4-BE49-F238E27FC236}">
                <a16:creationId xmlns:a16="http://schemas.microsoft.com/office/drawing/2014/main" id="{4CA22515-0C76-4E4A-AB2F-B003CDF1014E}"/>
              </a:ext>
            </a:extLst>
          </p:cNvPr>
          <p:cNvGrpSpPr>
            <a:grpSpLocks/>
          </p:cNvGrpSpPr>
          <p:nvPr/>
        </p:nvGrpSpPr>
        <p:grpSpPr bwMode="auto">
          <a:xfrm>
            <a:off x="9101138" y="3530600"/>
            <a:ext cx="2157412" cy="1941513"/>
            <a:chOff x="8864668" y="3497130"/>
            <a:chExt cx="2156967" cy="1940670"/>
          </a:xfrm>
        </p:grpSpPr>
        <p:sp>
          <p:nvSpPr>
            <p:cNvPr id="82" name="Cube 81">
              <a:extLst>
                <a:ext uri="{FF2B5EF4-FFF2-40B4-BE49-F238E27FC236}">
                  <a16:creationId xmlns:a16="http://schemas.microsoft.com/office/drawing/2014/main" id="{AE4D931C-3E63-4043-B087-E3103ECC20E9}"/>
                </a:ext>
              </a:extLst>
            </p:cNvPr>
            <p:cNvSpPr/>
            <p:nvPr/>
          </p:nvSpPr>
          <p:spPr>
            <a:xfrm>
              <a:off x="8864668" y="3497130"/>
              <a:ext cx="2156967" cy="1940670"/>
            </a:xfrm>
            <a:prstGeom prst="cube">
              <a:avLst>
                <a:gd name="adj" fmla="val 54600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Runtime</a:t>
              </a:r>
            </a:p>
          </p:txBody>
        </p:sp>
        <p:pic>
          <p:nvPicPr>
            <p:cNvPr id="23579" name="object 134">
              <a:extLst>
                <a:ext uri="{FF2B5EF4-FFF2-40B4-BE49-F238E27FC236}">
                  <a16:creationId xmlns:a16="http://schemas.microsoft.com/office/drawing/2014/main" id="{B3A4750E-DCE8-234F-AA11-010AB7F8A70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4206" y="5111369"/>
              <a:ext cx="234824" cy="273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58" name="Group 83">
            <a:extLst>
              <a:ext uri="{FF2B5EF4-FFF2-40B4-BE49-F238E27FC236}">
                <a16:creationId xmlns:a16="http://schemas.microsoft.com/office/drawing/2014/main" id="{7C5A432F-4381-A343-ACE9-DD3E45865803}"/>
              </a:ext>
            </a:extLst>
          </p:cNvPr>
          <p:cNvGrpSpPr>
            <a:grpSpLocks/>
          </p:cNvGrpSpPr>
          <p:nvPr/>
        </p:nvGrpSpPr>
        <p:grpSpPr bwMode="auto">
          <a:xfrm>
            <a:off x="7165975" y="1643063"/>
            <a:ext cx="4098925" cy="2773362"/>
            <a:chOff x="9977374" y="1634156"/>
            <a:chExt cx="4058124" cy="2772413"/>
          </a:xfrm>
        </p:grpSpPr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D3565A50-25A3-AD4F-A542-5D7F9B0C5B42}"/>
                </a:ext>
              </a:extLst>
            </p:cNvPr>
            <p:cNvSpPr/>
            <p:nvPr/>
          </p:nvSpPr>
          <p:spPr>
            <a:xfrm>
              <a:off x="9977374" y="1634156"/>
              <a:ext cx="4058124" cy="2772413"/>
            </a:xfrm>
            <a:prstGeom prst="cube">
              <a:avLst>
                <a:gd name="adj" fmla="val 40223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Server</a:t>
              </a:r>
            </a:p>
          </p:txBody>
        </p:sp>
        <p:pic>
          <p:nvPicPr>
            <p:cNvPr id="23577" name="object 120">
              <a:extLst>
                <a:ext uri="{FF2B5EF4-FFF2-40B4-BE49-F238E27FC236}">
                  <a16:creationId xmlns:a16="http://schemas.microsoft.com/office/drawing/2014/main" id="{0AB9DF69-4ADD-874E-A034-BCB0EF23BEE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8828" y="4013992"/>
              <a:ext cx="988316" cy="244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559" name="Group 242">
            <a:extLst>
              <a:ext uri="{FF2B5EF4-FFF2-40B4-BE49-F238E27FC236}">
                <a16:creationId xmlns:a16="http://schemas.microsoft.com/office/drawing/2014/main" id="{21E3F3D5-4700-9045-851A-AD19E665E527}"/>
              </a:ext>
            </a:extLst>
          </p:cNvPr>
          <p:cNvGrpSpPr>
            <a:grpSpLocks/>
          </p:cNvGrpSpPr>
          <p:nvPr/>
        </p:nvGrpSpPr>
        <p:grpSpPr bwMode="auto">
          <a:xfrm>
            <a:off x="6421438" y="2139950"/>
            <a:ext cx="3973512" cy="1284288"/>
            <a:chOff x="1003866" y="4472420"/>
            <a:chExt cx="4868281" cy="1635144"/>
          </a:xfrm>
        </p:grpSpPr>
        <p:sp>
          <p:nvSpPr>
            <p:cNvPr id="244" name="Cube 243">
              <a:extLst>
                <a:ext uri="{FF2B5EF4-FFF2-40B4-BE49-F238E27FC236}">
                  <a16:creationId xmlns:a16="http://schemas.microsoft.com/office/drawing/2014/main" id="{A51C3A7E-949E-1D4D-B50D-C1995A3100BF}"/>
                </a:ext>
              </a:extLst>
            </p:cNvPr>
            <p:cNvSpPr/>
            <p:nvPr/>
          </p:nvSpPr>
          <p:spPr>
            <a:xfrm>
              <a:off x="1937456" y="4472420"/>
              <a:ext cx="1474294" cy="62656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Container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245" name="Cube 244">
              <a:extLst>
                <a:ext uri="{FF2B5EF4-FFF2-40B4-BE49-F238E27FC236}">
                  <a16:creationId xmlns:a16="http://schemas.microsoft.com/office/drawing/2014/main" id="{91052882-0BD8-254F-B214-F6ACBD253EE5}"/>
                </a:ext>
              </a:extLst>
            </p:cNvPr>
            <p:cNvSpPr/>
            <p:nvPr/>
          </p:nvSpPr>
          <p:spPr>
            <a:xfrm>
              <a:off x="3158902" y="4476462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Image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246" name="Cube 245">
              <a:extLst>
                <a:ext uri="{FF2B5EF4-FFF2-40B4-BE49-F238E27FC236}">
                  <a16:creationId xmlns:a16="http://schemas.microsoft.com/office/drawing/2014/main" id="{0716FD60-DD8C-0540-861D-EDDF4C9A52D8}"/>
                </a:ext>
              </a:extLst>
            </p:cNvPr>
            <p:cNvSpPr/>
            <p:nvPr/>
          </p:nvSpPr>
          <p:spPr>
            <a:xfrm>
              <a:off x="4395909" y="4472420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247" name="Cube 246">
              <a:extLst>
                <a:ext uri="{FF2B5EF4-FFF2-40B4-BE49-F238E27FC236}">
                  <a16:creationId xmlns:a16="http://schemas.microsoft.com/office/drawing/2014/main" id="{B75898EE-2B0C-B64C-BFA8-701337830AFF}"/>
                </a:ext>
              </a:extLst>
            </p:cNvPr>
            <p:cNvSpPr/>
            <p:nvPr/>
          </p:nvSpPr>
          <p:spPr>
            <a:xfrm>
              <a:off x="1474551" y="4973675"/>
              <a:ext cx="1476238" cy="62656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Namespace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248" name="Cube 247">
              <a:extLst>
                <a:ext uri="{FF2B5EF4-FFF2-40B4-BE49-F238E27FC236}">
                  <a16:creationId xmlns:a16="http://schemas.microsoft.com/office/drawing/2014/main" id="{1EC8F1D6-24A1-9F49-B4F0-189DD4AFC0C8}"/>
                </a:ext>
              </a:extLst>
            </p:cNvPr>
            <p:cNvSpPr/>
            <p:nvPr/>
          </p:nvSpPr>
          <p:spPr>
            <a:xfrm>
              <a:off x="2697942" y="4977718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Lease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249" name="Cube 248">
              <a:extLst>
                <a:ext uri="{FF2B5EF4-FFF2-40B4-BE49-F238E27FC236}">
                  <a16:creationId xmlns:a16="http://schemas.microsoft.com/office/drawing/2014/main" id="{7AB80F07-C5EB-A547-AB81-5CB63B1B60F2}"/>
                </a:ext>
              </a:extLst>
            </p:cNvPr>
            <p:cNvSpPr/>
            <p:nvPr/>
          </p:nvSpPr>
          <p:spPr>
            <a:xfrm>
              <a:off x="3934948" y="4973675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Content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250" name="Cube 249">
              <a:extLst>
                <a:ext uri="{FF2B5EF4-FFF2-40B4-BE49-F238E27FC236}">
                  <a16:creationId xmlns:a16="http://schemas.microsoft.com/office/drawing/2014/main" id="{2F49C21F-2D5A-1048-A57C-F066942F260D}"/>
                </a:ext>
              </a:extLst>
            </p:cNvPr>
            <p:cNvSpPr/>
            <p:nvPr/>
          </p:nvSpPr>
          <p:spPr>
            <a:xfrm>
              <a:off x="1003866" y="5478973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Snapshot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251" name="Cube 250">
              <a:extLst>
                <a:ext uri="{FF2B5EF4-FFF2-40B4-BE49-F238E27FC236}">
                  <a16:creationId xmlns:a16="http://schemas.microsoft.com/office/drawing/2014/main" id="{49949A40-15DC-C644-A8C7-ECE12B34C612}"/>
                </a:ext>
              </a:extLst>
            </p:cNvPr>
            <p:cNvSpPr/>
            <p:nvPr/>
          </p:nvSpPr>
          <p:spPr>
            <a:xfrm>
              <a:off x="2227257" y="5483015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CRI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252" name="Cube 251">
              <a:extLst>
                <a:ext uri="{FF2B5EF4-FFF2-40B4-BE49-F238E27FC236}">
                  <a16:creationId xmlns:a16="http://schemas.microsoft.com/office/drawing/2014/main" id="{5BEB63EF-034E-4845-8E1F-E35A9473DBD9}"/>
                </a:ext>
              </a:extLst>
            </p:cNvPr>
            <p:cNvSpPr/>
            <p:nvPr/>
          </p:nvSpPr>
          <p:spPr>
            <a:xfrm>
              <a:off x="3464263" y="5478973"/>
              <a:ext cx="1474294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Task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</p:grpSp>
      <p:grpSp>
        <p:nvGrpSpPr>
          <p:cNvPr id="23560" name="Group 252">
            <a:extLst>
              <a:ext uri="{FF2B5EF4-FFF2-40B4-BE49-F238E27FC236}">
                <a16:creationId xmlns:a16="http://schemas.microsoft.com/office/drawing/2014/main" id="{0193E507-BFBA-5544-978A-89316742CD25}"/>
              </a:ext>
            </a:extLst>
          </p:cNvPr>
          <p:cNvGrpSpPr>
            <a:grpSpLocks/>
          </p:cNvGrpSpPr>
          <p:nvPr/>
        </p:nvGrpSpPr>
        <p:grpSpPr bwMode="auto">
          <a:xfrm>
            <a:off x="7235825" y="863600"/>
            <a:ext cx="3830638" cy="1263650"/>
            <a:chOff x="7163586" y="2211777"/>
            <a:chExt cx="3631961" cy="854289"/>
          </a:xfrm>
        </p:grpSpPr>
        <p:sp>
          <p:nvSpPr>
            <p:cNvPr id="254" name="Cube 253">
              <a:extLst>
                <a:ext uri="{FF2B5EF4-FFF2-40B4-BE49-F238E27FC236}">
                  <a16:creationId xmlns:a16="http://schemas.microsoft.com/office/drawing/2014/main" id="{B11997CB-9F68-584C-9F22-08F0374478C0}"/>
                </a:ext>
              </a:extLst>
            </p:cNvPr>
            <p:cNvSpPr/>
            <p:nvPr/>
          </p:nvSpPr>
          <p:spPr>
            <a:xfrm>
              <a:off x="7696414" y="2213923"/>
              <a:ext cx="1700835" cy="474367"/>
            </a:xfrm>
            <a:prstGeom prst="cube">
              <a:avLst>
                <a:gd name="adj" fmla="val 63521"/>
              </a:avLst>
            </a:prstGeom>
            <a:solidFill>
              <a:srgbClr val="9FD6FA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>
                  <a:solidFill>
                    <a:srgbClr val="0861CB"/>
                  </a:solidFill>
                </a:rPr>
                <a:t>镜像仓库</a:t>
              </a:r>
              <a:endParaRPr lang="en-US" altLang="zh-CN" dirty="0">
                <a:solidFill>
                  <a:srgbClr val="0861CB"/>
                </a:solidFill>
              </a:endParaRPr>
            </a:p>
          </p:txBody>
        </p:sp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1CDFE248-CF3D-8B47-BC75-4ACD9EA77D51}"/>
                </a:ext>
              </a:extLst>
            </p:cNvPr>
            <p:cNvSpPr/>
            <p:nvPr/>
          </p:nvSpPr>
          <p:spPr>
            <a:xfrm>
              <a:off x="9094712" y="2211777"/>
              <a:ext cx="1700835" cy="474367"/>
            </a:xfrm>
            <a:prstGeom prst="cube">
              <a:avLst>
                <a:gd name="adj" fmla="val 63521"/>
              </a:avLst>
            </a:prstGeom>
            <a:solidFill>
              <a:srgbClr val="F7A4A4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rgbClr val="86100E"/>
                  </a:solidFill>
                </a:rPr>
                <a:t>事件通知</a:t>
              </a:r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0926E989-2CD7-DF47-A6DF-0989280AC7C5}"/>
                </a:ext>
              </a:extLst>
            </p:cNvPr>
            <p:cNvSpPr/>
            <p:nvPr/>
          </p:nvSpPr>
          <p:spPr>
            <a:xfrm>
              <a:off x="7163586" y="2591699"/>
              <a:ext cx="1700835" cy="474367"/>
            </a:xfrm>
            <a:prstGeom prst="cube">
              <a:avLst>
                <a:gd name="adj" fmla="val 63521"/>
              </a:avLst>
            </a:prstGeom>
            <a:solidFill>
              <a:srgbClr val="FFC165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>
                  <a:solidFill>
                    <a:srgbClr val="7F4B00"/>
                  </a:solidFill>
                </a:rPr>
                <a:t>镜像操作</a:t>
              </a:r>
              <a:endParaRPr lang="en-US" altLang="zh-CN" dirty="0">
                <a:solidFill>
                  <a:srgbClr val="7F4B00"/>
                </a:solidFill>
              </a:endParaRPr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D20EEC3C-16ED-B943-BC82-C73711D41D64}"/>
                </a:ext>
              </a:extLst>
            </p:cNvPr>
            <p:cNvSpPr/>
            <p:nvPr/>
          </p:nvSpPr>
          <p:spPr>
            <a:xfrm>
              <a:off x="8561884" y="2589553"/>
              <a:ext cx="1700835" cy="474367"/>
            </a:xfrm>
            <a:prstGeom prst="cube">
              <a:avLst>
                <a:gd name="adj" fmla="val 63521"/>
              </a:avLst>
            </a:prstGeom>
            <a:solidFill>
              <a:srgbClr val="BAE89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rgbClr val="365F13"/>
                  </a:solidFill>
                </a:rPr>
                <a:t>Spec</a:t>
              </a:r>
              <a:r>
                <a:rPr lang="zh-CN" altLang="en-US" dirty="0">
                  <a:solidFill>
                    <a:srgbClr val="365F13"/>
                  </a:solidFill>
                </a:rPr>
                <a:t> 构建</a:t>
              </a:r>
              <a:endParaRPr lang="en-US" altLang="zh-CN" dirty="0">
                <a:solidFill>
                  <a:srgbClr val="365F13"/>
                </a:solidFill>
              </a:endParaRPr>
            </a:p>
          </p:txBody>
        </p:sp>
      </p:grpSp>
      <p:sp>
        <p:nvSpPr>
          <p:cNvPr id="258" name="TextBox 257">
            <a:extLst>
              <a:ext uri="{FF2B5EF4-FFF2-40B4-BE49-F238E27FC236}">
                <a16:creationId xmlns:a16="http://schemas.microsoft.com/office/drawing/2014/main" id="{CD4730C2-F082-2442-B1BC-0F8612C235CC}"/>
              </a:ext>
            </a:extLst>
          </p:cNvPr>
          <p:cNvSpPr txBox="1"/>
          <p:nvPr/>
        </p:nvSpPr>
        <p:spPr>
          <a:xfrm>
            <a:off x="6796087" y="3409156"/>
            <a:ext cx="22129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noProof="1">
                <a:solidFill>
                  <a:schemeClr val="bg1"/>
                </a:solidFill>
                <a:effectLst>
                  <a:glow rad="228600">
                    <a:srgbClr val="36AAF3">
                      <a:alpha val="40000"/>
                    </a:srgbClr>
                  </a:glow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n-lt"/>
                <a:ea typeface="+mn-ea"/>
              </a:rPr>
              <a:t>API</a:t>
            </a:r>
            <a:r>
              <a:rPr lang="zh-CN" altLang="en-US" sz="4000" noProof="1">
                <a:solidFill>
                  <a:schemeClr val="bg1"/>
                </a:solidFill>
                <a:effectLst>
                  <a:glow rad="228600">
                    <a:srgbClr val="36AAF3">
                      <a:alpha val="40000"/>
                    </a:srgbClr>
                  </a:glow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n-lt"/>
                <a:ea typeface="+mn-ea"/>
              </a:rPr>
              <a:t> 接口</a:t>
            </a:r>
            <a:endParaRPr lang="en-US" sz="4000" noProof="1">
              <a:solidFill>
                <a:schemeClr val="bg1"/>
              </a:solidFill>
              <a:effectLst>
                <a:glow rad="228600">
                  <a:srgbClr val="36AAF3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0E6376CD-639B-DA4D-AAC2-AED805C657C6}"/>
              </a:ext>
            </a:extLst>
          </p:cNvPr>
          <p:cNvSpPr txBox="1"/>
          <p:nvPr/>
        </p:nvSpPr>
        <p:spPr>
          <a:xfrm>
            <a:off x="5657056" y="804630"/>
            <a:ext cx="27495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noProof="1">
                <a:solidFill>
                  <a:schemeClr val="bg1"/>
                </a:solidFill>
                <a:effectLst>
                  <a:glow rad="228600">
                    <a:srgbClr val="36AAF3">
                      <a:alpha val="40000"/>
                    </a:srgbClr>
                  </a:glow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n-lt"/>
                <a:ea typeface="+mn-ea"/>
              </a:rPr>
              <a:t>公共组件</a:t>
            </a:r>
            <a:endParaRPr lang="en-US" sz="4000" noProof="1">
              <a:solidFill>
                <a:schemeClr val="bg1"/>
              </a:solidFill>
              <a:effectLst>
                <a:glow rad="228600">
                  <a:srgbClr val="36AAF3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</a:endParaRP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be 38">
            <a:extLst>
              <a:ext uri="{FF2B5EF4-FFF2-40B4-BE49-F238E27FC236}">
                <a16:creationId xmlns:a16="http://schemas.microsoft.com/office/drawing/2014/main" id="{2617EFEB-CE9B-684C-A486-F11A67B9F3F3}"/>
              </a:ext>
            </a:extLst>
          </p:cNvPr>
          <p:cNvSpPr/>
          <p:nvPr/>
        </p:nvSpPr>
        <p:spPr>
          <a:xfrm>
            <a:off x="7162800" y="4648200"/>
            <a:ext cx="4098925" cy="1663700"/>
          </a:xfrm>
          <a:prstGeom prst="cube">
            <a:avLst>
              <a:gd name="adj" fmla="val 6731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noProof="1">
                <a:solidFill>
                  <a:schemeClr val="tx1"/>
                </a:solidFill>
              </a:rPr>
              <a:t>OS</a:t>
            </a:r>
          </a:p>
        </p:txBody>
      </p:sp>
      <p:grpSp>
        <p:nvGrpSpPr>
          <p:cNvPr id="24578" name="Group 39">
            <a:extLst>
              <a:ext uri="{FF2B5EF4-FFF2-40B4-BE49-F238E27FC236}">
                <a16:creationId xmlns:a16="http://schemas.microsoft.com/office/drawing/2014/main" id="{84F8C9BA-FDE7-584C-9566-ACDA9A47CAAE}"/>
              </a:ext>
            </a:extLst>
          </p:cNvPr>
          <p:cNvGrpSpPr>
            <a:grpSpLocks/>
          </p:cNvGrpSpPr>
          <p:nvPr/>
        </p:nvGrpSpPr>
        <p:grpSpPr bwMode="auto">
          <a:xfrm>
            <a:off x="7177088" y="3538538"/>
            <a:ext cx="4021137" cy="1957387"/>
            <a:chOff x="6611951" y="2915205"/>
            <a:chExt cx="3749502" cy="1956377"/>
          </a:xfrm>
        </p:grpSpPr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F3712812-0982-254F-850B-1120B444311D}"/>
                </a:ext>
              </a:extLst>
            </p:cNvPr>
            <p:cNvSpPr/>
            <p:nvPr/>
          </p:nvSpPr>
          <p:spPr>
            <a:xfrm>
              <a:off x="6611951" y="2915205"/>
              <a:ext cx="2639306" cy="1956377"/>
            </a:xfrm>
            <a:prstGeom prst="cube">
              <a:avLst>
                <a:gd name="adj" fmla="val 55152"/>
              </a:avLst>
            </a:prstGeom>
            <a:solidFill>
              <a:srgbClr val="5A9BD4">
                <a:alpha val="17000"/>
              </a:srgbClr>
            </a:solidFill>
            <a:ln>
              <a:solidFill>
                <a:srgbClr val="5A9B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5A9BD4"/>
                  </a:solidFill>
                </a:rPr>
                <a:t>插件</a:t>
              </a:r>
            </a:p>
          </p:txBody>
        </p:sp>
        <p:sp>
          <p:nvSpPr>
            <p:cNvPr id="42" name="Cube 41">
              <a:extLst>
                <a:ext uri="{FF2B5EF4-FFF2-40B4-BE49-F238E27FC236}">
                  <a16:creationId xmlns:a16="http://schemas.microsoft.com/office/drawing/2014/main" id="{472B64CF-4132-1E4F-B287-B7A6E04648C1}"/>
                </a:ext>
              </a:extLst>
            </p:cNvPr>
            <p:cNvSpPr/>
            <p:nvPr/>
          </p:nvSpPr>
          <p:spPr>
            <a:xfrm>
              <a:off x="8411949" y="3375342"/>
              <a:ext cx="1949504" cy="1362958"/>
            </a:xfrm>
            <a:prstGeom prst="cube">
              <a:avLst>
                <a:gd name="adj" fmla="val 80017"/>
              </a:avLst>
            </a:prstGeom>
            <a:solidFill>
              <a:srgbClr val="8A8888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noProof="1">
                  <a:solidFill>
                    <a:schemeClr val="bg1"/>
                  </a:solidFill>
                </a:rPr>
                <a:t>OCI</a:t>
              </a:r>
              <a:endParaRPr lang="en-US" sz="1600" noProof="1">
                <a:solidFill>
                  <a:schemeClr val="bg1"/>
                </a:solidFill>
              </a:endParaRPr>
            </a:p>
          </p:txBody>
        </p:sp>
        <p:sp>
          <p:nvSpPr>
            <p:cNvPr id="43" name="Cube 42">
              <a:extLst>
                <a:ext uri="{FF2B5EF4-FFF2-40B4-BE49-F238E27FC236}">
                  <a16:creationId xmlns:a16="http://schemas.microsoft.com/office/drawing/2014/main" id="{240247AC-F2E1-6449-9005-FD90B3DA5758}"/>
                </a:ext>
              </a:extLst>
            </p:cNvPr>
            <p:cNvSpPr/>
            <p:nvPr/>
          </p:nvSpPr>
          <p:spPr>
            <a:xfrm>
              <a:off x="8407508" y="3018339"/>
              <a:ext cx="1950985" cy="1362959"/>
            </a:xfrm>
            <a:prstGeom prst="cube">
              <a:avLst>
                <a:gd name="adj" fmla="val 80017"/>
              </a:avLst>
            </a:prstGeom>
            <a:solidFill>
              <a:srgbClr val="F99402">
                <a:alpha val="17000"/>
              </a:srgbClr>
            </a:solidFill>
            <a:ln>
              <a:solidFill>
                <a:srgbClr val="F994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F99402"/>
                  </a:solidFill>
                </a:rPr>
                <a:t>Shim</a:t>
              </a:r>
            </a:p>
          </p:txBody>
        </p:sp>
      </p:grpSp>
      <p:grpSp>
        <p:nvGrpSpPr>
          <p:cNvPr id="24579" name="Group 43">
            <a:extLst>
              <a:ext uri="{FF2B5EF4-FFF2-40B4-BE49-F238E27FC236}">
                <a16:creationId xmlns:a16="http://schemas.microsoft.com/office/drawing/2014/main" id="{E4064694-CA8D-C240-B8B1-776E801B5B61}"/>
              </a:ext>
            </a:extLst>
          </p:cNvPr>
          <p:cNvGrpSpPr>
            <a:grpSpLocks/>
          </p:cNvGrpSpPr>
          <p:nvPr/>
        </p:nvGrpSpPr>
        <p:grpSpPr bwMode="auto">
          <a:xfrm>
            <a:off x="9101138" y="3530600"/>
            <a:ext cx="2157412" cy="1941513"/>
            <a:chOff x="8864668" y="3497130"/>
            <a:chExt cx="2156967" cy="1940670"/>
          </a:xfrm>
        </p:grpSpPr>
        <p:sp>
          <p:nvSpPr>
            <p:cNvPr id="45" name="Cube 44">
              <a:extLst>
                <a:ext uri="{FF2B5EF4-FFF2-40B4-BE49-F238E27FC236}">
                  <a16:creationId xmlns:a16="http://schemas.microsoft.com/office/drawing/2014/main" id="{91C5274C-CB1E-8545-B213-54D626A51CE8}"/>
                </a:ext>
              </a:extLst>
            </p:cNvPr>
            <p:cNvSpPr/>
            <p:nvPr/>
          </p:nvSpPr>
          <p:spPr>
            <a:xfrm>
              <a:off x="8864668" y="3497130"/>
              <a:ext cx="2156967" cy="1940670"/>
            </a:xfrm>
            <a:prstGeom prst="cube">
              <a:avLst>
                <a:gd name="adj" fmla="val 54600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Runtime</a:t>
              </a:r>
            </a:p>
          </p:txBody>
        </p:sp>
        <p:pic>
          <p:nvPicPr>
            <p:cNvPr id="24610" name="object 134">
              <a:extLst>
                <a:ext uri="{FF2B5EF4-FFF2-40B4-BE49-F238E27FC236}">
                  <a16:creationId xmlns:a16="http://schemas.microsoft.com/office/drawing/2014/main" id="{568DD579-A0C8-9A48-9EC9-FEE1CC7946B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4206" y="5111369"/>
              <a:ext cx="234824" cy="273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0" name="Group 120">
            <a:extLst>
              <a:ext uri="{FF2B5EF4-FFF2-40B4-BE49-F238E27FC236}">
                <a16:creationId xmlns:a16="http://schemas.microsoft.com/office/drawing/2014/main" id="{2DFD9062-BEC3-1D4C-BF4E-7D2B0333EE08}"/>
              </a:ext>
            </a:extLst>
          </p:cNvPr>
          <p:cNvGrpSpPr>
            <a:grpSpLocks/>
          </p:cNvGrpSpPr>
          <p:nvPr/>
        </p:nvGrpSpPr>
        <p:grpSpPr bwMode="auto">
          <a:xfrm>
            <a:off x="7227888" y="2705100"/>
            <a:ext cx="4014787" cy="1663700"/>
            <a:chOff x="6889310" y="622458"/>
            <a:chExt cx="3626289" cy="1663542"/>
          </a:xfrm>
        </p:grpSpPr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5FC6F24E-CCB2-9441-90FB-7D149D75CBD9}"/>
                </a:ext>
              </a:extLst>
            </p:cNvPr>
            <p:cNvSpPr/>
            <p:nvPr/>
          </p:nvSpPr>
          <p:spPr>
            <a:xfrm>
              <a:off x="6998520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存储</a:t>
              </a:r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1CB654D5-10F0-084C-9F4A-AC8C84F5AE1D}"/>
                </a:ext>
              </a:extLst>
            </p:cNvPr>
            <p:cNvSpPr/>
            <p:nvPr/>
          </p:nvSpPr>
          <p:spPr>
            <a:xfrm>
              <a:off x="7863113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快照</a:t>
              </a:r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2392D01A-39C0-974A-9B3B-291CFAD96325}"/>
                </a:ext>
              </a:extLst>
            </p:cNvPr>
            <p:cNvSpPr/>
            <p:nvPr/>
          </p:nvSpPr>
          <p:spPr>
            <a:xfrm>
              <a:off x="8727706" y="779363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运行时</a:t>
              </a:r>
            </a:p>
          </p:txBody>
        </p:sp>
        <p:sp>
          <p:nvSpPr>
            <p:cNvPr id="140" name="Cube 139">
              <a:extLst>
                <a:ext uri="{FF2B5EF4-FFF2-40B4-BE49-F238E27FC236}">
                  <a16:creationId xmlns:a16="http://schemas.microsoft.com/office/drawing/2014/main" id="{BC829D12-74CE-C446-AB83-FEA37C695942}"/>
                </a:ext>
              </a:extLst>
            </p:cNvPr>
            <p:cNvSpPr/>
            <p:nvPr/>
          </p:nvSpPr>
          <p:spPr>
            <a:xfrm>
              <a:off x="6889310" y="622458"/>
              <a:ext cx="3626289" cy="1663542"/>
            </a:xfrm>
            <a:prstGeom prst="cube">
              <a:avLst>
                <a:gd name="adj" fmla="val 67310"/>
              </a:avLst>
            </a:prstGeom>
            <a:solidFill>
              <a:srgbClr val="872A88">
                <a:alpha val="36526"/>
              </a:srgbClr>
            </a:solidFill>
            <a:ln>
              <a:solidFill>
                <a:srgbClr val="872A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  <p:grpSp>
        <p:nvGrpSpPr>
          <p:cNvPr id="24581" name="Group 121">
            <a:extLst>
              <a:ext uri="{FF2B5EF4-FFF2-40B4-BE49-F238E27FC236}">
                <a16:creationId xmlns:a16="http://schemas.microsoft.com/office/drawing/2014/main" id="{01ABE79C-0AB9-8A47-9070-CA2F3B7B6A82}"/>
              </a:ext>
            </a:extLst>
          </p:cNvPr>
          <p:cNvGrpSpPr>
            <a:grpSpLocks/>
          </p:cNvGrpSpPr>
          <p:nvPr/>
        </p:nvGrpSpPr>
        <p:grpSpPr bwMode="auto">
          <a:xfrm>
            <a:off x="6627813" y="2925763"/>
            <a:ext cx="4014787" cy="1462087"/>
            <a:chOff x="1850238" y="4656905"/>
            <a:chExt cx="4014760" cy="1649668"/>
          </a:xfrm>
        </p:grpSpPr>
        <p:grpSp>
          <p:nvGrpSpPr>
            <p:cNvPr id="24601" name="Group 132">
              <a:extLst>
                <a:ext uri="{FF2B5EF4-FFF2-40B4-BE49-F238E27FC236}">
                  <a16:creationId xmlns:a16="http://schemas.microsoft.com/office/drawing/2014/main" id="{6AD478F3-CD4B-944B-B91E-CFA5C503A7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0243" y="4970845"/>
              <a:ext cx="2503001" cy="899135"/>
              <a:chOff x="2653639" y="4259154"/>
              <a:chExt cx="2136777" cy="1045489"/>
            </a:xfrm>
          </p:grpSpPr>
          <p:sp>
            <p:nvSpPr>
              <p:cNvPr id="24603" name="object 53">
                <a:extLst>
                  <a:ext uri="{FF2B5EF4-FFF2-40B4-BE49-F238E27FC236}">
                    <a16:creationId xmlns:a16="http://schemas.microsoft.com/office/drawing/2014/main" id="{415C8EE8-5E07-3349-87D4-9CEA9641E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41" y="4646783"/>
                <a:ext cx="2136775" cy="657860"/>
              </a:xfrm>
              <a:custGeom>
                <a:avLst/>
                <a:gdLst>
                  <a:gd name="T0" fmla="*/ 1068207 w 2136775"/>
                  <a:gd name="T1" fmla="*/ 657745 h 657860"/>
                  <a:gd name="T2" fmla="*/ 997972 w 2136775"/>
                  <a:gd name="T3" fmla="*/ 657046 h 657860"/>
                  <a:gd name="T4" fmla="*/ 928950 w 2136775"/>
                  <a:gd name="T5" fmla="*/ 654976 h 657860"/>
                  <a:gd name="T6" fmla="*/ 861282 w 2136775"/>
                  <a:gd name="T7" fmla="*/ 651580 h 657860"/>
                  <a:gd name="T8" fmla="*/ 795109 w 2136775"/>
                  <a:gd name="T9" fmla="*/ 646900 h 657860"/>
                  <a:gd name="T10" fmla="*/ 730571 w 2136775"/>
                  <a:gd name="T11" fmla="*/ 640979 h 657860"/>
                  <a:gd name="T12" fmla="*/ 667809 w 2136775"/>
                  <a:gd name="T13" fmla="*/ 633862 h 657860"/>
                  <a:gd name="T14" fmla="*/ 606964 w 2136775"/>
                  <a:gd name="T15" fmla="*/ 625592 h 657860"/>
                  <a:gd name="T16" fmla="*/ 548177 w 2136775"/>
                  <a:gd name="T17" fmla="*/ 616211 h 657860"/>
                  <a:gd name="T18" fmla="*/ 491588 w 2136775"/>
                  <a:gd name="T19" fmla="*/ 605763 h 657860"/>
                  <a:gd name="T20" fmla="*/ 437338 w 2136775"/>
                  <a:gd name="T21" fmla="*/ 594292 h 657860"/>
                  <a:gd name="T22" fmla="*/ 385568 w 2136775"/>
                  <a:gd name="T23" fmla="*/ 581841 h 657860"/>
                  <a:gd name="T24" fmla="*/ 336418 w 2136775"/>
                  <a:gd name="T25" fmla="*/ 568453 h 657860"/>
                  <a:gd name="T26" fmla="*/ 290030 w 2136775"/>
                  <a:gd name="T27" fmla="*/ 554171 h 657860"/>
                  <a:gd name="T28" fmla="*/ 246545 w 2136775"/>
                  <a:gd name="T29" fmla="*/ 539039 h 657860"/>
                  <a:gd name="T30" fmla="*/ 206102 w 2136775"/>
                  <a:gd name="T31" fmla="*/ 523101 h 657860"/>
                  <a:gd name="T32" fmla="*/ 168842 w 2136775"/>
                  <a:gd name="T33" fmla="*/ 506399 h 657860"/>
                  <a:gd name="T34" fmla="*/ 134908 w 2136775"/>
                  <a:gd name="T35" fmla="*/ 488976 h 657860"/>
                  <a:gd name="T36" fmla="*/ 77574 w 2136775"/>
                  <a:gd name="T37" fmla="*/ 452145 h 657860"/>
                  <a:gd name="T38" fmla="*/ 35228 w 2136775"/>
                  <a:gd name="T39" fmla="*/ 412952 h 657860"/>
                  <a:gd name="T40" fmla="*/ 8994 w 2136775"/>
                  <a:gd name="T41" fmla="*/ 371746 h 657860"/>
                  <a:gd name="T42" fmla="*/ 0 w 2136775"/>
                  <a:gd name="T43" fmla="*/ 328872 h 657860"/>
                  <a:gd name="T44" fmla="*/ 0 w 2136775"/>
                  <a:gd name="T45" fmla="*/ 0 h 657860"/>
                  <a:gd name="T46" fmla="*/ 2136415 w 2136775"/>
                  <a:gd name="T47" fmla="*/ 0 h 657860"/>
                  <a:gd name="T48" fmla="*/ 2136415 w 2136775"/>
                  <a:gd name="T49" fmla="*/ 328872 h 657860"/>
                  <a:gd name="T50" fmla="*/ 2127421 w 2136775"/>
                  <a:gd name="T51" fmla="*/ 371746 h 657860"/>
                  <a:gd name="T52" fmla="*/ 2101187 w 2136775"/>
                  <a:gd name="T53" fmla="*/ 412952 h 657860"/>
                  <a:gd name="T54" fmla="*/ 2058841 w 2136775"/>
                  <a:gd name="T55" fmla="*/ 452145 h 657860"/>
                  <a:gd name="T56" fmla="*/ 2001507 w 2136775"/>
                  <a:gd name="T57" fmla="*/ 488976 h 657860"/>
                  <a:gd name="T58" fmla="*/ 1967573 w 2136775"/>
                  <a:gd name="T59" fmla="*/ 506399 h 657860"/>
                  <a:gd name="T60" fmla="*/ 1930313 w 2136775"/>
                  <a:gd name="T61" fmla="*/ 523101 h 657860"/>
                  <a:gd name="T62" fmla="*/ 1889871 w 2136775"/>
                  <a:gd name="T63" fmla="*/ 539039 h 657860"/>
                  <a:gd name="T64" fmla="*/ 1846385 w 2136775"/>
                  <a:gd name="T65" fmla="*/ 554171 h 657860"/>
                  <a:gd name="T66" fmla="*/ 1799997 w 2136775"/>
                  <a:gd name="T67" fmla="*/ 568453 h 657860"/>
                  <a:gd name="T68" fmla="*/ 1750847 w 2136775"/>
                  <a:gd name="T69" fmla="*/ 581841 h 657860"/>
                  <a:gd name="T70" fmla="*/ 1699077 w 2136775"/>
                  <a:gd name="T71" fmla="*/ 594292 h 657860"/>
                  <a:gd name="T72" fmla="*/ 1644828 w 2136775"/>
                  <a:gd name="T73" fmla="*/ 605763 h 657860"/>
                  <a:gd name="T74" fmla="*/ 1588238 w 2136775"/>
                  <a:gd name="T75" fmla="*/ 616211 h 657860"/>
                  <a:gd name="T76" fmla="*/ 1529451 w 2136775"/>
                  <a:gd name="T77" fmla="*/ 625592 h 657860"/>
                  <a:gd name="T78" fmla="*/ 1468606 w 2136775"/>
                  <a:gd name="T79" fmla="*/ 633862 h 657860"/>
                  <a:gd name="T80" fmla="*/ 1405844 w 2136775"/>
                  <a:gd name="T81" fmla="*/ 640979 h 657860"/>
                  <a:gd name="T82" fmla="*/ 1341306 w 2136775"/>
                  <a:gd name="T83" fmla="*/ 646900 h 657860"/>
                  <a:gd name="T84" fmla="*/ 1275132 w 2136775"/>
                  <a:gd name="T85" fmla="*/ 651580 h 657860"/>
                  <a:gd name="T86" fmla="*/ 1207464 w 2136775"/>
                  <a:gd name="T87" fmla="*/ 654976 h 657860"/>
                  <a:gd name="T88" fmla="*/ 1138442 w 2136775"/>
                  <a:gd name="T89" fmla="*/ 657046 h 657860"/>
                  <a:gd name="T90" fmla="*/ 1068207 w 2136775"/>
                  <a:gd name="T91" fmla="*/ 657745 h 65786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136775" h="657860">
                    <a:moveTo>
                      <a:pt x="1068207" y="657745"/>
                    </a:moveTo>
                    <a:lnTo>
                      <a:pt x="997972" y="657046"/>
                    </a:lnTo>
                    <a:lnTo>
                      <a:pt x="928950" y="654976"/>
                    </a:lnTo>
                    <a:lnTo>
                      <a:pt x="861282" y="651580"/>
                    </a:lnTo>
                    <a:lnTo>
                      <a:pt x="795109" y="646900"/>
                    </a:lnTo>
                    <a:lnTo>
                      <a:pt x="730571" y="640979"/>
                    </a:lnTo>
                    <a:lnTo>
                      <a:pt x="667809" y="633862"/>
                    </a:lnTo>
                    <a:lnTo>
                      <a:pt x="606964" y="625592"/>
                    </a:lnTo>
                    <a:lnTo>
                      <a:pt x="548177" y="616211"/>
                    </a:lnTo>
                    <a:lnTo>
                      <a:pt x="491588" y="605763"/>
                    </a:lnTo>
                    <a:lnTo>
                      <a:pt x="437338" y="594292"/>
                    </a:lnTo>
                    <a:lnTo>
                      <a:pt x="385568" y="581841"/>
                    </a:lnTo>
                    <a:lnTo>
                      <a:pt x="336418" y="568453"/>
                    </a:lnTo>
                    <a:lnTo>
                      <a:pt x="290030" y="554171"/>
                    </a:lnTo>
                    <a:lnTo>
                      <a:pt x="246545" y="539039"/>
                    </a:lnTo>
                    <a:lnTo>
                      <a:pt x="206102" y="523101"/>
                    </a:lnTo>
                    <a:lnTo>
                      <a:pt x="168842" y="506399"/>
                    </a:lnTo>
                    <a:lnTo>
                      <a:pt x="134908" y="488976"/>
                    </a:lnTo>
                    <a:lnTo>
                      <a:pt x="77574" y="452145"/>
                    </a:lnTo>
                    <a:lnTo>
                      <a:pt x="35228" y="412952"/>
                    </a:lnTo>
                    <a:lnTo>
                      <a:pt x="8994" y="371746"/>
                    </a:lnTo>
                    <a:lnTo>
                      <a:pt x="0" y="328872"/>
                    </a:lnTo>
                    <a:lnTo>
                      <a:pt x="0" y="0"/>
                    </a:lnTo>
                    <a:lnTo>
                      <a:pt x="2136415" y="0"/>
                    </a:lnTo>
                    <a:lnTo>
                      <a:pt x="2136415" y="328872"/>
                    </a:lnTo>
                    <a:lnTo>
                      <a:pt x="2127421" y="371746"/>
                    </a:lnTo>
                    <a:lnTo>
                      <a:pt x="2101187" y="412952"/>
                    </a:lnTo>
                    <a:lnTo>
                      <a:pt x="2058841" y="452145"/>
                    </a:lnTo>
                    <a:lnTo>
                      <a:pt x="2001507" y="488976"/>
                    </a:lnTo>
                    <a:lnTo>
                      <a:pt x="1967573" y="506399"/>
                    </a:lnTo>
                    <a:lnTo>
                      <a:pt x="1930313" y="523101"/>
                    </a:lnTo>
                    <a:lnTo>
                      <a:pt x="1889871" y="539039"/>
                    </a:lnTo>
                    <a:lnTo>
                      <a:pt x="1846385" y="554171"/>
                    </a:lnTo>
                    <a:lnTo>
                      <a:pt x="1799997" y="568453"/>
                    </a:lnTo>
                    <a:lnTo>
                      <a:pt x="1750847" y="581841"/>
                    </a:lnTo>
                    <a:lnTo>
                      <a:pt x="1699077" y="594292"/>
                    </a:lnTo>
                    <a:lnTo>
                      <a:pt x="1644828" y="605763"/>
                    </a:lnTo>
                    <a:lnTo>
                      <a:pt x="1588238" y="616211"/>
                    </a:lnTo>
                    <a:lnTo>
                      <a:pt x="1529451" y="625592"/>
                    </a:lnTo>
                    <a:lnTo>
                      <a:pt x="1468606" y="633862"/>
                    </a:lnTo>
                    <a:lnTo>
                      <a:pt x="1405844" y="640979"/>
                    </a:lnTo>
                    <a:lnTo>
                      <a:pt x="1341306" y="646900"/>
                    </a:lnTo>
                    <a:lnTo>
                      <a:pt x="1275132" y="651580"/>
                    </a:lnTo>
                    <a:lnTo>
                      <a:pt x="1207464" y="654976"/>
                    </a:lnTo>
                    <a:lnTo>
                      <a:pt x="1138442" y="657046"/>
                    </a:lnTo>
                    <a:lnTo>
                      <a:pt x="1068207" y="657745"/>
                    </a:lnTo>
                    <a:close/>
                  </a:path>
                </a:pathLst>
              </a:custGeom>
              <a:solidFill>
                <a:srgbClr val="22823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4604" name="object 54">
                <a:extLst>
                  <a:ext uri="{FF2B5EF4-FFF2-40B4-BE49-F238E27FC236}">
                    <a16:creationId xmlns:a16="http://schemas.microsoft.com/office/drawing/2014/main" id="{19E92BBE-24DC-0E4F-8CEF-8F8AA79DB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39" y="4259154"/>
                <a:ext cx="2136775" cy="774066"/>
              </a:xfrm>
              <a:custGeom>
                <a:avLst/>
                <a:gdLst>
                  <a:gd name="T0" fmla="*/ 0 w 2136775"/>
                  <a:gd name="T1" fmla="*/ 0 h 774064"/>
                  <a:gd name="T2" fmla="*/ 2136775 w 2136775"/>
                  <a:gd name="T3" fmla="*/ 774064 h 774064"/>
                </a:gdLst>
                <a:ahLst/>
                <a:cxnLst/>
                <a:rect l="T0" t="T1" r="T2" b="T3"/>
                <a:pathLst>
                  <a:path w="2136775" h="774064">
                    <a:moveTo>
                      <a:pt x="1068209" y="773442"/>
                    </a:moveTo>
                    <a:lnTo>
                      <a:pt x="1000654" y="772682"/>
                    </a:lnTo>
                    <a:lnTo>
                      <a:pt x="934215" y="770429"/>
                    </a:lnTo>
                    <a:lnTo>
                      <a:pt x="869018" y="766731"/>
                    </a:lnTo>
                    <a:lnTo>
                      <a:pt x="805188" y="761632"/>
                    </a:lnTo>
                    <a:lnTo>
                      <a:pt x="742850" y="755177"/>
                    </a:lnTo>
                    <a:lnTo>
                      <a:pt x="682129" y="747412"/>
                    </a:lnTo>
                    <a:lnTo>
                      <a:pt x="623150" y="738382"/>
                    </a:lnTo>
                    <a:lnTo>
                      <a:pt x="566038" y="728132"/>
                    </a:lnTo>
                    <a:lnTo>
                      <a:pt x="510919" y="716708"/>
                    </a:lnTo>
                    <a:lnTo>
                      <a:pt x="457918" y="704155"/>
                    </a:lnTo>
                    <a:lnTo>
                      <a:pt x="407159" y="690518"/>
                    </a:lnTo>
                    <a:lnTo>
                      <a:pt x="358769" y="675843"/>
                    </a:lnTo>
                    <a:lnTo>
                      <a:pt x="312871" y="660174"/>
                    </a:lnTo>
                    <a:lnTo>
                      <a:pt x="269591" y="643558"/>
                    </a:lnTo>
                    <a:lnTo>
                      <a:pt x="229055" y="626039"/>
                    </a:lnTo>
                    <a:lnTo>
                      <a:pt x="191387" y="607663"/>
                    </a:lnTo>
                    <a:lnTo>
                      <a:pt x="156713" y="588475"/>
                    </a:lnTo>
                    <a:lnTo>
                      <a:pt x="96845" y="547845"/>
                    </a:lnTo>
                    <a:lnTo>
                      <a:pt x="50453" y="504510"/>
                    </a:lnTo>
                    <a:lnTo>
                      <a:pt x="18538" y="458834"/>
                    </a:lnTo>
                    <a:lnTo>
                      <a:pt x="2101" y="411178"/>
                    </a:lnTo>
                    <a:lnTo>
                      <a:pt x="0" y="386721"/>
                    </a:lnTo>
                    <a:lnTo>
                      <a:pt x="2101" y="362264"/>
                    </a:lnTo>
                    <a:lnTo>
                      <a:pt x="18538" y="314608"/>
                    </a:lnTo>
                    <a:lnTo>
                      <a:pt x="50453" y="268932"/>
                    </a:lnTo>
                    <a:lnTo>
                      <a:pt x="96845" y="225597"/>
                    </a:lnTo>
                    <a:lnTo>
                      <a:pt x="156713" y="184967"/>
                    </a:lnTo>
                    <a:lnTo>
                      <a:pt x="191387" y="165779"/>
                    </a:lnTo>
                    <a:lnTo>
                      <a:pt x="229055" y="147403"/>
                    </a:lnTo>
                    <a:lnTo>
                      <a:pt x="269591" y="129884"/>
                    </a:lnTo>
                    <a:lnTo>
                      <a:pt x="312871" y="113268"/>
                    </a:lnTo>
                    <a:lnTo>
                      <a:pt x="358769" y="97599"/>
                    </a:lnTo>
                    <a:lnTo>
                      <a:pt x="407159" y="82924"/>
                    </a:lnTo>
                    <a:lnTo>
                      <a:pt x="457918" y="69287"/>
                    </a:lnTo>
                    <a:lnTo>
                      <a:pt x="510919" y="56734"/>
                    </a:lnTo>
                    <a:lnTo>
                      <a:pt x="566038" y="45310"/>
                    </a:lnTo>
                    <a:lnTo>
                      <a:pt x="623150" y="35060"/>
                    </a:lnTo>
                    <a:lnTo>
                      <a:pt x="682129" y="26030"/>
                    </a:lnTo>
                    <a:lnTo>
                      <a:pt x="742850" y="18265"/>
                    </a:lnTo>
                    <a:lnTo>
                      <a:pt x="805188" y="11810"/>
                    </a:lnTo>
                    <a:lnTo>
                      <a:pt x="869018" y="6711"/>
                    </a:lnTo>
                    <a:lnTo>
                      <a:pt x="934215" y="3013"/>
                    </a:lnTo>
                    <a:lnTo>
                      <a:pt x="1000654" y="760"/>
                    </a:lnTo>
                    <a:lnTo>
                      <a:pt x="1068209" y="0"/>
                    </a:lnTo>
                    <a:lnTo>
                      <a:pt x="1135764" y="760"/>
                    </a:lnTo>
                    <a:lnTo>
                      <a:pt x="1202203" y="3013"/>
                    </a:lnTo>
                    <a:lnTo>
                      <a:pt x="1267400" y="6711"/>
                    </a:lnTo>
                    <a:lnTo>
                      <a:pt x="1331230" y="11810"/>
                    </a:lnTo>
                    <a:lnTo>
                      <a:pt x="1393568" y="18265"/>
                    </a:lnTo>
                    <a:lnTo>
                      <a:pt x="1454289" y="26030"/>
                    </a:lnTo>
                    <a:lnTo>
                      <a:pt x="1513268" y="35060"/>
                    </a:lnTo>
                    <a:lnTo>
                      <a:pt x="1570379" y="45310"/>
                    </a:lnTo>
                    <a:lnTo>
                      <a:pt x="1625498" y="56734"/>
                    </a:lnTo>
                    <a:lnTo>
                      <a:pt x="1678500" y="69287"/>
                    </a:lnTo>
                    <a:lnTo>
                      <a:pt x="1729258" y="82924"/>
                    </a:lnTo>
                    <a:lnTo>
                      <a:pt x="1777649" y="97599"/>
                    </a:lnTo>
                    <a:lnTo>
                      <a:pt x="1823547" y="113268"/>
                    </a:lnTo>
                    <a:lnTo>
                      <a:pt x="1866826" y="129884"/>
                    </a:lnTo>
                    <a:lnTo>
                      <a:pt x="1907363" y="147403"/>
                    </a:lnTo>
                    <a:lnTo>
                      <a:pt x="1945031" y="165779"/>
                    </a:lnTo>
                    <a:lnTo>
                      <a:pt x="1979705" y="184967"/>
                    </a:lnTo>
                    <a:lnTo>
                      <a:pt x="2039572" y="225597"/>
                    </a:lnTo>
                    <a:lnTo>
                      <a:pt x="2085964" y="268932"/>
                    </a:lnTo>
                    <a:lnTo>
                      <a:pt x="2117879" y="314608"/>
                    </a:lnTo>
                    <a:lnTo>
                      <a:pt x="2134316" y="362264"/>
                    </a:lnTo>
                    <a:lnTo>
                      <a:pt x="2136418" y="386721"/>
                    </a:lnTo>
                    <a:lnTo>
                      <a:pt x="2134316" y="411178"/>
                    </a:lnTo>
                    <a:lnTo>
                      <a:pt x="2117879" y="458834"/>
                    </a:lnTo>
                    <a:lnTo>
                      <a:pt x="2085964" y="504510"/>
                    </a:lnTo>
                    <a:lnTo>
                      <a:pt x="2039572" y="547845"/>
                    </a:lnTo>
                    <a:lnTo>
                      <a:pt x="1979705" y="588475"/>
                    </a:lnTo>
                    <a:lnTo>
                      <a:pt x="1945031" y="607663"/>
                    </a:lnTo>
                    <a:lnTo>
                      <a:pt x="1907363" y="626039"/>
                    </a:lnTo>
                    <a:lnTo>
                      <a:pt x="1866826" y="643558"/>
                    </a:lnTo>
                    <a:lnTo>
                      <a:pt x="1823547" y="660174"/>
                    </a:lnTo>
                    <a:lnTo>
                      <a:pt x="1777649" y="675843"/>
                    </a:lnTo>
                    <a:lnTo>
                      <a:pt x="1729258" y="690518"/>
                    </a:lnTo>
                    <a:lnTo>
                      <a:pt x="1678500" y="704155"/>
                    </a:lnTo>
                    <a:lnTo>
                      <a:pt x="1625498" y="716708"/>
                    </a:lnTo>
                    <a:lnTo>
                      <a:pt x="1570379" y="728132"/>
                    </a:lnTo>
                    <a:lnTo>
                      <a:pt x="1513268" y="738382"/>
                    </a:lnTo>
                    <a:lnTo>
                      <a:pt x="1454289" y="747412"/>
                    </a:lnTo>
                    <a:lnTo>
                      <a:pt x="1393568" y="755177"/>
                    </a:lnTo>
                    <a:lnTo>
                      <a:pt x="1331230" y="761632"/>
                    </a:lnTo>
                    <a:lnTo>
                      <a:pt x="1267400" y="766731"/>
                    </a:lnTo>
                    <a:lnTo>
                      <a:pt x="1202203" y="770429"/>
                    </a:lnTo>
                    <a:lnTo>
                      <a:pt x="1135764" y="772682"/>
                    </a:lnTo>
                    <a:lnTo>
                      <a:pt x="1068209" y="773442"/>
                    </a:lnTo>
                    <a:close/>
                  </a:path>
                </a:pathLst>
              </a:custGeom>
              <a:solidFill>
                <a:srgbClr val="00A53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/>
                  <a:t>Metadata</a:t>
                </a:r>
                <a:r>
                  <a:rPr lang="zh-CN" altLang="en-US" sz="1800"/>
                  <a:t> 存储</a:t>
                </a:r>
                <a:endParaRPr lang="en-US" altLang="en-CN" sz="1800"/>
              </a:p>
            </p:txBody>
          </p:sp>
        </p:grp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BD3905D6-4E8F-E54A-98AD-35E5E2523DB2}"/>
                </a:ext>
              </a:extLst>
            </p:cNvPr>
            <p:cNvSpPr/>
            <p:nvPr/>
          </p:nvSpPr>
          <p:spPr>
            <a:xfrm>
              <a:off x="1850238" y="4656905"/>
              <a:ext cx="4014760" cy="1649668"/>
            </a:xfrm>
            <a:prstGeom prst="cube">
              <a:avLst>
                <a:gd name="adj" fmla="val 78343"/>
              </a:avLst>
            </a:prstGeom>
            <a:solidFill>
              <a:srgbClr val="68B625">
                <a:alpha val="19027"/>
              </a:srgbClr>
            </a:solidFill>
            <a:ln>
              <a:solidFill>
                <a:srgbClr val="86C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  <p:grpSp>
        <p:nvGrpSpPr>
          <p:cNvPr id="24582" name="Group 122">
            <a:extLst>
              <a:ext uri="{FF2B5EF4-FFF2-40B4-BE49-F238E27FC236}">
                <a16:creationId xmlns:a16="http://schemas.microsoft.com/office/drawing/2014/main" id="{DDB32321-2BDB-B94C-AC24-C78F13F270D5}"/>
              </a:ext>
            </a:extLst>
          </p:cNvPr>
          <p:cNvGrpSpPr>
            <a:grpSpLocks/>
          </p:cNvGrpSpPr>
          <p:nvPr/>
        </p:nvGrpSpPr>
        <p:grpSpPr bwMode="auto">
          <a:xfrm>
            <a:off x="7242175" y="1778000"/>
            <a:ext cx="3973513" cy="1284288"/>
            <a:chOff x="1003866" y="4472420"/>
            <a:chExt cx="4868281" cy="1635144"/>
          </a:xfrm>
        </p:grpSpPr>
        <p:sp>
          <p:nvSpPr>
            <p:cNvPr id="124" name="Cube 123">
              <a:extLst>
                <a:ext uri="{FF2B5EF4-FFF2-40B4-BE49-F238E27FC236}">
                  <a16:creationId xmlns:a16="http://schemas.microsoft.com/office/drawing/2014/main" id="{18CD44FF-DEB1-B64B-B8B6-200D682FE78A}"/>
                </a:ext>
              </a:extLst>
            </p:cNvPr>
            <p:cNvSpPr/>
            <p:nvPr/>
          </p:nvSpPr>
          <p:spPr>
            <a:xfrm>
              <a:off x="1937456" y="4472420"/>
              <a:ext cx="1474293" cy="62656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Container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AE7A7CAA-6F25-0146-8E4F-9B228DC014AC}"/>
                </a:ext>
              </a:extLst>
            </p:cNvPr>
            <p:cNvSpPr/>
            <p:nvPr/>
          </p:nvSpPr>
          <p:spPr>
            <a:xfrm>
              <a:off x="3158902" y="4476462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Image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26" name="Cube 125">
              <a:extLst>
                <a:ext uri="{FF2B5EF4-FFF2-40B4-BE49-F238E27FC236}">
                  <a16:creationId xmlns:a16="http://schemas.microsoft.com/office/drawing/2014/main" id="{ABDEABFC-5097-104D-B106-91BFC2AE8B54}"/>
                </a:ext>
              </a:extLst>
            </p:cNvPr>
            <p:cNvSpPr/>
            <p:nvPr/>
          </p:nvSpPr>
          <p:spPr>
            <a:xfrm>
              <a:off x="4395908" y="4472420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33EC855E-052D-0847-806A-A0C6ACCE2175}"/>
                </a:ext>
              </a:extLst>
            </p:cNvPr>
            <p:cNvSpPr/>
            <p:nvPr/>
          </p:nvSpPr>
          <p:spPr>
            <a:xfrm>
              <a:off x="1474551" y="4973675"/>
              <a:ext cx="1476239" cy="62656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Namespace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4C056FFD-A4AB-0149-A1AE-FD31BDB08E4F}"/>
                </a:ext>
              </a:extLst>
            </p:cNvPr>
            <p:cNvSpPr/>
            <p:nvPr/>
          </p:nvSpPr>
          <p:spPr>
            <a:xfrm>
              <a:off x="2697943" y="4977718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Lease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1BD473BB-1310-BD46-8556-A3185FCD30B7}"/>
                </a:ext>
              </a:extLst>
            </p:cNvPr>
            <p:cNvSpPr/>
            <p:nvPr/>
          </p:nvSpPr>
          <p:spPr>
            <a:xfrm>
              <a:off x="3934949" y="4973675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Content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30" name="Cube 129">
              <a:extLst>
                <a:ext uri="{FF2B5EF4-FFF2-40B4-BE49-F238E27FC236}">
                  <a16:creationId xmlns:a16="http://schemas.microsoft.com/office/drawing/2014/main" id="{4DAFBB99-C535-4C43-B673-89497ED450E2}"/>
                </a:ext>
              </a:extLst>
            </p:cNvPr>
            <p:cNvSpPr/>
            <p:nvPr/>
          </p:nvSpPr>
          <p:spPr>
            <a:xfrm>
              <a:off x="1003866" y="5478973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Snapshot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92B1902B-EA00-4146-B887-13C35A2119AE}"/>
                </a:ext>
              </a:extLst>
            </p:cNvPr>
            <p:cNvSpPr/>
            <p:nvPr/>
          </p:nvSpPr>
          <p:spPr>
            <a:xfrm>
              <a:off x="2227258" y="5483015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CRI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F3548340-091E-B247-B13F-28EDF1C6A9F8}"/>
                </a:ext>
              </a:extLst>
            </p:cNvPr>
            <p:cNvSpPr/>
            <p:nvPr/>
          </p:nvSpPr>
          <p:spPr>
            <a:xfrm>
              <a:off x="3464264" y="5478973"/>
              <a:ext cx="1474293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Task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</p:grpSp>
      <p:sp>
        <p:nvSpPr>
          <p:cNvPr id="2" name="object 2">
            <a:extLst>
              <a:ext uri="{FF2B5EF4-FFF2-40B4-BE49-F238E27FC236}">
                <a16:creationId xmlns:a16="http://schemas.microsoft.com/office/drawing/2014/main" id="{71D36B75-E3AD-B243-8821-63E3B51FA2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250" y="168275"/>
            <a:ext cx="6024563" cy="696913"/>
          </a:xfrm>
        </p:spPr>
        <p:txBody>
          <a:bodyPr lIns="0" tIns="12700" rIns="0" bIns="0" rtlCol="0">
            <a:spAutoFit/>
          </a:bodyPr>
          <a:lstStyle/>
          <a:p>
            <a:pPr marL="12700" eaLnBrk="1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spc="-5" noProof="1"/>
              <a:t>Containerd</a:t>
            </a:r>
            <a:r>
              <a:rPr spc="-40" noProof="1"/>
              <a:t> </a:t>
            </a:r>
            <a:r>
              <a:rPr lang="en-US" spc="-5" noProof="1"/>
              <a:t>核心</a:t>
            </a:r>
            <a:r>
              <a:rPr spc="-40" noProof="1"/>
              <a:t> </a:t>
            </a:r>
            <a:r>
              <a:rPr noProof="1"/>
              <a:t>&amp;</a:t>
            </a:r>
            <a:r>
              <a:rPr spc="-200" noProof="1"/>
              <a:t> </a:t>
            </a:r>
            <a:r>
              <a:rPr spc="-5" noProof="1"/>
              <a:t>API</a:t>
            </a:r>
          </a:p>
        </p:txBody>
      </p:sp>
      <p:sp>
        <p:nvSpPr>
          <p:cNvPr id="24584" name="object 105">
            <a:extLst>
              <a:ext uri="{FF2B5EF4-FFF2-40B4-BE49-F238E27FC236}">
                <a16:creationId xmlns:a16="http://schemas.microsoft.com/office/drawing/2014/main" id="{CBE0B03A-C8C4-E44C-9F25-AE0192DFF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2725" y="1309688"/>
            <a:ext cx="1281113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indent="161925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zh-CN" altLang="en-CN" sz="1800" noProof="1">
                <a:latin typeface="Arial" panose="020B0604020202020204" pitchFamily="34" charset="0"/>
                <a:cs typeface="Arial" panose="020B0604020202020204" pitchFamily="34" charset="0"/>
              </a:rPr>
              <a:t>容器管理</a:t>
            </a:r>
          </a:p>
        </p:txBody>
      </p:sp>
      <p:sp>
        <p:nvSpPr>
          <p:cNvPr id="24585" name="object 106">
            <a:extLst>
              <a:ext uri="{FF2B5EF4-FFF2-40B4-BE49-F238E27FC236}">
                <a16:creationId xmlns:a16="http://schemas.microsoft.com/office/drawing/2014/main" id="{A1435A09-0E54-E24F-AE76-B8E2480B7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7113" y="447675"/>
            <a:ext cx="1624012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 marL="12700" indent="33655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镜像管理</a:t>
            </a:r>
            <a:endParaRPr lang="en-US" altLang="en-CN" sz="1800">
              <a:latin typeface="Arial" panose="020B0604020202020204" pitchFamily="34" charset="0"/>
            </a:endParaRPr>
          </a:p>
        </p:txBody>
      </p:sp>
      <p:sp>
        <p:nvSpPr>
          <p:cNvPr id="24586" name="object 107">
            <a:extLst>
              <a:ext uri="{FF2B5EF4-FFF2-40B4-BE49-F238E27FC236}">
                <a16:creationId xmlns:a16="http://schemas.microsoft.com/office/drawing/2014/main" id="{F1F19840-1465-C54F-9E28-CCB3E6AAC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50475" y="955675"/>
            <a:ext cx="9525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4288" indent="-1588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容器执行</a:t>
            </a:r>
            <a:endParaRPr lang="en-US" altLang="en-CN" sz="1800">
              <a:latin typeface="Arial" panose="020B0604020202020204" pitchFamily="34" charset="0"/>
            </a:endParaRPr>
          </a:p>
        </p:txBody>
      </p:sp>
      <p:sp>
        <p:nvSpPr>
          <p:cNvPr id="24587" name="object 110">
            <a:extLst>
              <a:ext uri="{FF2B5EF4-FFF2-40B4-BE49-F238E27FC236}">
                <a16:creationId xmlns:a16="http://schemas.microsoft.com/office/drawing/2014/main" id="{219CCBCA-1984-654C-9BD4-4585B3B1F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590550"/>
            <a:ext cx="5048250" cy="2124075"/>
          </a:xfrm>
          <a:custGeom>
            <a:avLst/>
            <a:gdLst>
              <a:gd name="T0" fmla="*/ 0 w 5684520"/>
              <a:gd name="T1" fmla="*/ 1190619 h 1981835"/>
              <a:gd name="T2" fmla="*/ 1314368 w 5684520"/>
              <a:gd name="T3" fmla="*/ 1190619 h 1981835"/>
              <a:gd name="T4" fmla="*/ 1567071 w 5684520"/>
              <a:gd name="T5" fmla="*/ 1450307 h 1981835"/>
              <a:gd name="T6" fmla="*/ 1301481 w 5684520"/>
              <a:gd name="T7" fmla="*/ 1196944 h 1981835"/>
              <a:gd name="T8" fmla="*/ 739874 w 5684520"/>
              <a:gd name="T9" fmla="*/ 256128 h 1981835"/>
              <a:gd name="T10" fmla="*/ 2294666 w 5684520"/>
              <a:gd name="T11" fmla="*/ 256128 h 1981835"/>
              <a:gd name="T12" fmla="*/ 2531003 w 5684520"/>
              <a:gd name="T13" fmla="*/ 1374868 h 1981835"/>
              <a:gd name="T14" fmla="*/ 2279844 w 5684520"/>
              <a:gd name="T15" fmla="*/ 259627 h 1981835"/>
              <a:gd name="T16" fmla="*/ 2928008 w 5684520"/>
              <a:gd name="T17" fmla="*/ 819400 h 1981835"/>
              <a:gd name="T18" fmla="*/ 4482800 w 5684520"/>
              <a:gd name="T19" fmla="*/ 819400 h 1981835"/>
              <a:gd name="T20" fmla="*/ 3297618 w 5684520"/>
              <a:gd name="T21" fmla="*/ 2276496 h 1981835"/>
              <a:gd name="T22" fmla="*/ 2936688 w 5684520"/>
              <a:gd name="T23" fmla="*/ 815210 h 1981835"/>
              <a:gd name="T24" fmla="*/ 2874468 w 5684520"/>
              <a:gd name="T25" fmla="*/ 0 h 1981835"/>
              <a:gd name="T26" fmla="*/ 3738708 w 5684520"/>
              <a:gd name="T27" fmla="*/ 0 h 1981835"/>
              <a:gd name="T28" fmla="*/ 2427607 w 5684520"/>
              <a:gd name="T29" fmla="*/ 2271017 h 1981835"/>
              <a:gd name="T30" fmla="*/ 2887782 w 5684520"/>
              <a:gd name="T31" fmla="*/ 0 h 198183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684520" h="1981835">
                <a:moveTo>
                  <a:pt x="0" y="1036497"/>
                </a:moveTo>
                <a:lnTo>
                  <a:pt x="1666567" y="1036497"/>
                </a:lnTo>
              </a:path>
              <a:path w="5684520" h="1981835">
                <a:moveTo>
                  <a:pt x="1986985" y="1262569"/>
                </a:moveTo>
                <a:lnTo>
                  <a:pt x="1650227" y="1042003"/>
                </a:lnTo>
              </a:path>
              <a:path w="5684520" h="1981835">
                <a:moveTo>
                  <a:pt x="938131" y="222973"/>
                </a:moveTo>
                <a:lnTo>
                  <a:pt x="2909546" y="222973"/>
                </a:lnTo>
              </a:path>
              <a:path w="5684520" h="1981835">
                <a:moveTo>
                  <a:pt x="3209213" y="1196896"/>
                </a:moveTo>
                <a:lnTo>
                  <a:pt x="2890753" y="226019"/>
                </a:lnTo>
              </a:path>
              <a:path w="5684520" h="1981835">
                <a:moveTo>
                  <a:pt x="3712601" y="713331"/>
                </a:moveTo>
                <a:lnTo>
                  <a:pt x="5684016" y="713331"/>
                </a:lnTo>
              </a:path>
              <a:path w="5684520" h="1981835">
                <a:moveTo>
                  <a:pt x="4181251" y="1981811"/>
                </a:moveTo>
                <a:lnTo>
                  <a:pt x="3723605" y="709684"/>
                </a:lnTo>
              </a:path>
              <a:path w="5684520" h="1981835">
                <a:moveTo>
                  <a:pt x="3644713" y="0"/>
                </a:moveTo>
                <a:lnTo>
                  <a:pt x="4740535" y="0"/>
                </a:lnTo>
              </a:path>
              <a:path w="5684520" h="1981835">
                <a:moveTo>
                  <a:pt x="3078111" y="1977041"/>
                </a:moveTo>
                <a:lnTo>
                  <a:pt x="3661594" y="0"/>
                </a:lnTo>
              </a:path>
            </a:pathLst>
          </a:custGeom>
          <a:noFill/>
          <a:ln w="952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13" name="object 113">
            <a:extLst>
              <a:ext uri="{FF2B5EF4-FFF2-40B4-BE49-F238E27FC236}">
                <a16:creationId xmlns:a16="http://schemas.microsoft.com/office/drawing/2014/main" id="{DFC0EFDF-E616-B34F-8D9A-F06B1891E740}"/>
              </a:ext>
            </a:extLst>
          </p:cNvPr>
          <p:cNvSpPr txBox="1"/>
          <p:nvPr/>
        </p:nvSpPr>
        <p:spPr>
          <a:xfrm>
            <a:off x="10055225" y="244475"/>
            <a:ext cx="784225" cy="290513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CRI</a:t>
            </a:r>
            <a:endParaRPr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BB70335-88BF-694E-A4A1-1880A590A8E5}"/>
              </a:ext>
            </a:extLst>
          </p:cNvPr>
          <p:cNvSpPr txBox="1"/>
          <p:nvPr/>
        </p:nvSpPr>
        <p:spPr>
          <a:xfrm>
            <a:off x="6599237" y="4149725"/>
            <a:ext cx="4441825" cy="706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noProof="1">
                <a:solidFill>
                  <a:schemeClr val="bg1"/>
                </a:solidFill>
                <a:effectLst>
                  <a:glow rad="228600">
                    <a:srgbClr val="36AAF3">
                      <a:alpha val="40000"/>
                    </a:srgb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</a:rPr>
              <a:t>在服务之间共享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E6B697D-55E3-0742-AB4B-7A8A93A96BD7}"/>
              </a:ext>
            </a:extLst>
          </p:cNvPr>
          <p:cNvSpPr txBox="1"/>
          <p:nvPr/>
        </p:nvSpPr>
        <p:spPr>
          <a:xfrm>
            <a:off x="5435974" y="1844904"/>
            <a:ext cx="25209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noProof="1">
                <a:solidFill>
                  <a:schemeClr val="bg1"/>
                </a:solidFill>
                <a:effectLst>
                  <a:glow rad="228600">
                    <a:srgbClr val="36AAF3">
                      <a:alpha val="40000"/>
                    </a:srgbClr>
                  </a:glow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n-lt"/>
                <a:ea typeface="+mn-ea"/>
              </a:rPr>
              <a:t>API</a:t>
            </a:r>
            <a:r>
              <a:rPr lang="zh-CN" altLang="en-US" sz="4000" noProof="1">
                <a:solidFill>
                  <a:schemeClr val="bg1"/>
                </a:solidFill>
                <a:effectLst>
                  <a:glow rad="228600">
                    <a:srgbClr val="36AAF3">
                      <a:alpha val="40000"/>
                    </a:srgbClr>
                  </a:glow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+mn-lt"/>
                <a:ea typeface="+mn-ea"/>
              </a:rPr>
              <a:t> 服务</a:t>
            </a:r>
            <a:endParaRPr lang="en-US" sz="4000" noProof="1">
              <a:solidFill>
                <a:schemeClr val="bg1"/>
              </a:solidFill>
              <a:effectLst>
                <a:glow rad="228600">
                  <a:srgbClr val="36AAF3">
                    <a:alpha val="40000"/>
                  </a:srgb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07ABE5-74BB-054F-88DA-739BC69000C0}"/>
              </a:ext>
            </a:extLst>
          </p:cNvPr>
          <p:cNvSpPr txBox="1"/>
          <p:nvPr/>
        </p:nvSpPr>
        <p:spPr>
          <a:xfrm>
            <a:off x="38100" y="2233613"/>
            <a:ext cx="5905500" cy="2844800"/>
          </a:xfrm>
          <a:prstGeom prst="rect">
            <a:avLst/>
          </a:prstGeom>
          <a:noFill/>
        </p:spPr>
        <p:txBody>
          <a:bodyPr lIns="0" tIns="0" rIns="0" bIns="0"/>
          <a:lstStyle>
            <a:lvl1pPr marL="533400" defTabSz="0">
              <a:tabLst>
                <a:tab pos="838200" algn="l"/>
                <a:tab pos="838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838200" indent="-368300" defTabSz="0">
              <a:tabLst>
                <a:tab pos="838200" algn="l"/>
                <a:tab pos="838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0">
              <a:tabLst>
                <a:tab pos="838200" algn="l"/>
                <a:tab pos="838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0">
              <a:tabLst>
                <a:tab pos="838200" algn="l"/>
                <a:tab pos="838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0">
              <a:tabLst>
                <a:tab pos="838200" algn="l"/>
                <a:tab pos="838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0"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0"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0"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0" fontAlgn="base">
              <a:spcBef>
                <a:spcPct val="0"/>
              </a:spcBef>
              <a:spcAft>
                <a:spcPct val="0"/>
              </a:spcAft>
              <a:tabLst>
                <a:tab pos="838200" algn="l"/>
                <a:tab pos="838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zh-CN" altLang="en-US" sz="2000" dirty="0"/>
              <a:t>微服务</a:t>
            </a:r>
            <a:endParaRPr lang="en-US" altLang="zh-CN" sz="2000" dirty="0"/>
          </a:p>
          <a:p>
            <a:pPr marL="8763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Containerd</a:t>
            </a:r>
            <a:r>
              <a:rPr lang="en-US" altLang="zh-CN" sz="2000" dirty="0"/>
              <a:t> API </a:t>
            </a:r>
            <a:r>
              <a:rPr lang="en-US" altLang="zh-CN" sz="2000" dirty="0" err="1"/>
              <a:t>是这</a:t>
            </a:r>
            <a:r>
              <a:rPr lang="zh-CN" altLang="en-US" sz="2000" dirty="0"/>
              <a:t> </a:t>
            </a:r>
            <a:r>
              <a:rPr lang="en-US" altLang="zh-CN" sz="2000" dirty="0"/>
              <a:t>API</a:t>
            </a:r>
            <a:r>
              <a:rPr lang="zh-CN" altLang="en-US" sz="2000" dirty="0"/>
              <a:t> 服务的集合</a:t>
            </a:r>
            <a:endParaRPr lang="en-US" altLang="zh-CN" sz="2000" dirty="0"/>
          </a:p>
          <a:p>
            <a:pPr marL="8763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服务是低耦合的</a:t>
            </a:r>
            <a:endParaRPr lang="en-US" altLang="zh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/>
              <a:t>共享元数据库</a:t>
            </a:r>
            <a:endParaRPr lang="en-US" altLang="zh-CN" sz="2000" dirty="0"/>
          </a:p>
          <a:p>
            <a:pPr marL="8763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基于 </a:t>
            </a:r>
            <a:r>
              <a:rPr lang="en-US" altLang="zh-CN" sz="2000" dirty="0" err="1"/>
              <a:t>bbolt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u="sng" dirty="0">
                <a:solidFill>
                  <a:srgbClr val="4472C4"/>
                </a:solidFill>
                <a:hlinkClick r:id="rId4"/>
              </a:rPr>
              <a:t>https://github.com/etcd-io/bbolt</a:t>
            </a:r>
            <a:endParaRPr lang="en-US" altLang="zh-CN" sz="2000" u="sng" dirty="0">
              <a:solidFill>
                <a:srgbClr val="4472C4"/>
              </a:solidFill>
            </a:endParaRPr>
          </a:p>
          <a:p>
            <a:pPr marL="8763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存储容器</a:t>
            </a:r>
            <a:r>
              <a:rPr lang="en-US" altLang="zh-CN" sz="2000" dirty="0"/>
              <a:t>,</a:t>
            </a:r>
            <a:r>
              <a:rPr lang="zh-CN" altLang="en-US" sz="2000" dirty="0"/>
              <a:t>镜像</a:t>
            </a:r>
            <a:r>
              <a:rPr lang="en-US" altLang="zh-CN" sz="2000" dirty="0"/>
              <a:t>,</a:t>
            </a:r>
            <a:r>
              <a:rPr lang="zh-CN" altLang="en-US" sz="2000" dirty="0"/>
              <a:t>内容</a:t>
            </a:r>
            <a:r>
              <a:rPr lang="en-US" altLang="zh-CN" sz="2000" dirty="0"/>
              <a:t>,</a:t>
            </a:r>
            <a:r>
              <a:rPr lang="zh-CN" altLang="en-US" sz="2000" dirty="0"/>
              <a:t>快照</a:t>
            </a:r>
            <a:r>
              <a:rPr lang="en-US" altLang="zh-CN" sz="2000" dirty="0"/>
              <a:t>,</a:t>
            </a:r>
            <a:r>
              <a:rPr lang="zh-CN" altLang="en-US" sz="2000" dirty="0"/>
              <a:t>等的元数据</a:t>
            </a:r>
            <a:endParaRPr lang="en-US" altLang="zh-CN" sz="2000" dirty="0"/>
          </a:p>
          <a:p>
            <a:pPr marL="8763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为 </a:t>
            </a:r>
            <a:r>
              <a:rPr lang="en-US" altLang="zh-CN" sz="2000" dirty="0"/>
              <a:t>GC </a:t>
            </a:r>
            <a:r>
              <a:rPr lang="zh-CN" altLang="en-US" sz="2000" dirty="0"/>
              <a:t>管理引用关系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0F0A2C0-D09B-AD4F-BC18-EFFCF6FF0528}"/>
              </a:ext>
            </a:extLst>
          </p:cNvPr>
          <p:cNvSpPr/>
          <p:nvPr/>
        </p:nvSpPr>
        <p:spPr>
          <a:xfrm>
            <a:off x="7858125" y="2249488"/>
            <a:ext cx="3603625" cy="2851150"/>
          </a:xfrm>
          <a:custGeom>
            <a:avLst/>
            <a:gdLst/>
            <a:ahLst/>
            <a:cxnLst/>
            <a:rect l="l" t="t" r="r" b="b"/>
            <a:pathLst>
              <a:path w="3603625" h="2851150">
                <a:moveTo>
                  <a:pt x="0" y="0"/>
                </a:moveTo>
                <a:lnTo>
                  <a:pt x="3603592" y="0"/>
                </a:lnTo>
                <a:lnTo>
                  <a:pt x="3603592" y="2851046"/>
                </a:lnTo>
                <a:lnTo>
                  <a:pt x="0" y="285104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9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noProof="1">
              <a:latin typeface="+mn-lt"/>
              <a:ea typeface="+mn-ea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FB8C75F-5721-E64A-AC98-468E7C2713C8}"/>
              </a:ext>
            </a:extLst>
          </p:cNvPr>
          <p:cNvSpPr/>
          <p:nvPr/>
        </p:nvSpPr>
        <p:spPr>
          <a:xfrm>
            <a:off x="8078788" y="2668588"/>
            <a:ext cx="3186112" cy="1293812"/>
          </a:xfrm>
          <a:custGeom>
            <a:avLst/>
            <a:gdLst/>
            <a:ahLst/>
            <a:cxnLst/>
            <a:rect l="l" t="t" r="r" b="b"/>
            <a:pathLst>
              <a:path w="3186429" h="1294129">
                <a:moveTo>
                  <a:pt x="0" y="0"/>
                </a:moveTo>
                <a:lnTo>
                  <a:pt x="3186428" y="0"/>
                </a:lnTo>
                <a:lnTo>
                  <a:pt x="3186428" y="1293617"/>
                </a:lnTo>
                <a:lnTo>
                  <a:pt x="0" y="1293617"/>
                </a:lnTo>
                <a:lnTo>
                  <a:pt x="0" y="0"/>
                </a:lnTo>
                <a:close/>
              </a:path>
            </a:pathLst>
          </a:custGeom>
          <a:solidFill>
            <a:srgbClr val="DBE9F5"/>
          </a:solidFill>
          <a:ln w="12699">
            <a:solidFill>
              <a:srgbClr val="5B9BD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noProof="1">
              <a:latin typeface="+mn-lt"/>
              <a:ea typeface="+mn-ea"/>
            </a:endParaRPr>
          </a:p>
        </p:txBody>
      </p:sp>
      <p:sp>
        <p:nvSpPr>
          <p:cNvPr id="26627" name="object 7">
            <a:extLst>
              <a:ext uri="{FF2B5EF4-FFF2-40B4-BE49-F238E27FC236}">
                <a16:creationId xmlns:a16="http://schemas.microsoft.com/office/drawing/2014/main" id="{8B39E292-734C-EC45-93F1-19EB59F25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250" y="176213"/>
            <a:ext cx="2844800" cy="688975"/>
          </a:xfrm>
        </p:spPr>
        <p:txBody>
          <a:bodyPr lIns="0" tIns="12700" rIns="0" bIns="0">
            <a:spAutoFit/>
          </a:bodyPr>
          <a:lstStyle/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en-CN"/>
              <a:t>CRI </a:t>
            </a:r>
            <a:r>
              <a:rPr lang="en-US" altLang="zh-CN">
                <a:latin typeface="Arial Narrow" panose="020B0604020202020204" pitchFamily="34" charset="0"/>
              </a:rPr>
              <a:t>服务</a:t>
            </a:r>
            <a:endParaRPr lang="en-US" altLang="en-CN">
              <a:latin typeface="Arial Narrow" panose="020B0604020202020204" pitchFamily="34" charset="0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0E09F46F-7F0E-1C4B-89A7-FA914269E752}"/>
              </a:ext>
            </a:extLst>
          </p:cNvPr>
          <p:cNvSpPr txBox="1"/>
          <p:nvPr/>
        </p:nvSpPr>
        <p:spPr>
          <a:xfrm>
            <a:off x="6143625" y="4249738"/>
            <a:ext cx="698500" cy="487362"/>
          </a:xfrm>
          <a:prstGeom prst="rect">
            <a:avLst/>
          </a:prstGeom>
          <a:solidFill>
            <a:srgbClr val="D8E1F3"/>
          </a:solidFill>
          <a:ln w="12699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56515" rIns="0" bIns="0">
            <a:spAutoFit/>
          </a:bodyPr>
          <a:lstStyle/>
          <a:p>
            <a:pPr algn="ctr" eaLnBrk="1" fontAlgn="auto" hangingPunct="1">
              <a:spcBef>
                <a:spcPts val="445"/>
              </a:spcBef>
              <a:spcAft>
                <a:spcPts val="0"/>
              </a:spcAft>
              <a:defRPr/>
            </a:pPr>
            <a:r>
              <a:rPr sz="14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NRI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Plugin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2103B44C-C6DC-E145-97AF-06000D664820}"/>
              </a:ext>
            </a:extLst>
          </p:cNvPr>
          <p:cNvSpPr/>
          <p:nvPr/>
        </p:nvSpPr>
        <p:spPr>
          <a:xfrm>
            <a:off x="8075613" y="4121150"/>
            <a:ext cx="922337" cy="755650"/>
          </a:xfrm>
          <a:custGeom>
            <a:avLst/>
            <a:gdLst/>
            <a:ahLst/>
            <a:cxnLst/>
            <a:rect l="l" t="t" r="r" b="b"/>
            <a:pathLst>
              <a:path w="922654" h="754379">
                <a:moveTo>
                  <a:pt x="0" y="0"/>
                </a:moveTo>
                <a:lnTo>
                  <a:pt x="922570" y="0"/>
                </a:lnTo>
                <a:lnTo>
                  <a:pt x="922570" y="754001"/>
                </a:lnTo>
                <a:lnTo>
                  <a:pt x="0" y="754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9">
            <a:solidFill>
              <a:srgbClr val="5B9BD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 marL="12700" indent="36513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ts val="100"/>
              </a:spcBef>
              <a:defRPr/>
            </a:pPr>
            <a:r>
              <a:rPr lang="en-US" altLang="en-CN" sz="1400" noProof="1">
                <a:latin typeface="Arial" panose="020B0604020202020204" pitchFamily="34" charset="0"/>
                <a:cs typeface="Arial" panose="020B0604020202020204" pitchFamily="34" charset="0"/>
              </a:rPr>
              <a:t>Image  Service</a:t>
            </a:r>
          </a:p>
        </p:txBody>
      </p:sp>
      <p:grpSp>
        <p:nvGrpSpPr>
          <p:cNvPr id="26630" name="object 18">
            <a:extLst>
              <a:ext uri="{FF2B5EF4-FFF2-40B4-BE49-F238E27FC236}">
                <a16:creationId xmlns:a16="http://schemas.microsoft.com/office/drawing/2014/main" id="{D2D04536-5D4D-6640-9184-D84CDF85CE65}"/>
              </a:ext>
            </a:extLst>
          </p:cNvPr>
          <p:cNvGrpSpPr>
            <a:grpSpLocks/>
          </p:cNvGrpSpPr>
          <p:nvPr/>
        </p:nvGrpSpPr>
        <p:grpSpPr bwMode="auto">
          <a:xfrm>
            <a:off x="8559800" y="3898900"/>
            <a:ext cx="1812925" cy="258763"/>
            <a:chOff x="8560530" y="3899236"/>
            <a:chExt cx="1811849" cy="258918"/>
          </a:xfrm>
        </p:grpSpPr>
        <p:sp>
          <p:nvSpPr>
            <p:cNvPr id="26680" name="object 19">
              <a:extLst>
                <a:ext uri="{FF2B5EF4-FFF2-40B4-BE49-F238E27FC236}">
                  <a16:creationId xmlns:a16="http://schemas.microsoft.com/office/drawing/2014/main" id="{B1E13D41-A326-E746-860E-F7FD34A75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6839" y="3899236"/>
              <a:ext cx="1725295" cy="209550"/>
            </a:xfrm>
            <a:custGeom>
              <a:avLst/>
              <a:gdLst>
                <a:gd name="T0" fmla="*/ 1725228 w 1725295"/>
                <a:gd name="T1" fmla="*/ 0 h 209550"/>
                <a:gd name="T2" fmla="*/ 0 w 1725295"/>
                <a:gd name="T3" fmla="*/ 209203 h 20955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25295" h="209550">
                  <a:moveTo>
                    <a:pt x="1725228" y="0"/>
                  </a:moveTo>
                  <a:lnTo>
                    <a:pt x="0" y="209203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pic>
          <p:nvPicPr>
            <p:cNvPr id="26681" name="object 20">
              <a:extLst>
                <a:ext uri="{FF2B5EF4-FFF2-40B4-BE49-F238E27FC236}">
                  <a16:creationId xmlns:a16="http://schemas.microsoft.com/office/drawing/2014/main" id="{F7BED5C4-26FC-A644-AB81-E31A2FF3C20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0530" y="4048509"/>
              <a:ext cx="146239" cy="109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82" name="object 21">
              <a:extLst>
                <a:ext uri="{FF2B5EF4-FFF2-40B4-BE49-F238E27FC236}">
                  <a16:creationId xmlns:a16="http://schemas.microsoft.com/office/drawing/2014/main" id="{C241F571-1B0C-A04A-8528-F55C71B5F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1809" y="3899236"/>
              <a:ext cx="750570" cy="194310"/>
            </a:xfrm>
            <a:custGeom>
              <a:avLst/>
              <a:gdLst>
                <a:gd name="T0" fmla="*/ 750257 w 750570"/>
                <a:gd name="T1" fmla="*/ 0 h 194310"/>
                <a:gd name="T2" fmla="*/ 0 w 750570"/>
                <a:gd name="T3" fmla="*/ 193859 h 1943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50570" h="194310">
                  <a:moveTo>
                    <a:pt x="750257" y="0"/>
                  </a:moveTo>
                  <a:lnTo>
                    <a:pt x="0" y="193859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pic>
          <p:nvPicPr>
            <p:cNvPr id="26683" name="object 22">
              <a:extLst>
                <a:ext uri="{FF2B5EF4-FFF2-40B4-BE49-F238E27FC236}">
                  <a16:creationId xmlns:a16="http://schemas.microsoft.com/office/drawing/2014/main" id="{C28153BD-5595-C94B-85B3-61BB0DFCE0E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646707">
              <a:off x="9537318" y="4028698"/>
              <a:ext cx="148888" cy="1075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6631" name="object 27">
            <a:extLst>
              <a:ext uri="{FF2B5EF4-FFF2-40B4-BE49-F238E27FC236}">
                <a16:creationId xmlns:a16="http://schemas.microsoft.com/office/drawing/2014/main" id="{1783850E-130A-7D45-8681-A21E9F583C9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025" y="3886200"/>
            <a:ext cx="12541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object 28">
            <a:extLst>
              <a:ext uri="{FF2B5EF4-FFF2-40B4-BE49-F238E27FC236}">
                <a16:creationId xmlns:a16="http://schemas.microsoft.com/office/drawing/2014/main" id="{8C58CDD8-93DE-314B-AEFE-E5C36848023F}"/>
              </a:ext>
            </a:extLst>
          </p:cNvPr>
          <p:cNvSpPr txBox="1"/>
          <p:nvPr/>
        </p:nvSpPr>
        <p:spPr>
          <a:xfrm>
            <a:off x="6894513" y="4249738"/>
            <a:ext cx="698500" cy="490537"/>
          </a:xfrm>
          <a:prstGeom prst="rect">
            <a:avLst/>
          </a:prstGeom>
          <a:solidFill>
            <a:srgbClr val="D8E1F3"/>
          </a:solidFill>
          <a:ln w="12699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60325" rIns="0" bIns="0">
            <a:spAutoFit/>
          </a:bodyPr>
          <a:lstStyle/>
          <a:p>
            <a:pPr algn="ctr" eaLnBrk="1" fontAlgn="auto" hangingPunct="1">
              <a:spcBef>
                <a:spcPts val="475"/>
              </a:spcBef>
              <a:spcAft>
                <a:spcPts val="0"/>
              </a:spcAft>
              <a:defRPr/>
            </a:pPr>
            <a:r>
              <a:rPr sz="14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CNI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4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Plugin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EC5142DA-B4EE-A948-BD1F-8EDE01BA83CC}"/>
              </a:ext>
            </a:extLst>
          </p:cNvPr>
          <p:cNvSpPr txBox="1"/>
          <p:nvPr/>
        </p:nvSpPr>
        <p:spPr>
          <a:xfrm>
            <a:off x="466725" y="2517775"/>
            <a:ext cx="5661025" cy="2527300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 defTabSz="0"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0"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0"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0"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0"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0" fontAlgn="base">
              <a:spcBef>
                <a:spcPct val="0"/>
              </a:spcBef>
              <a:spcAft>
                <a:spcPct val="0"/>
              </a:spcAft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0" fontAlgn="base">
              <a:spcBef>
                <a:spcPct val="0"/>
              </a:spcBef>
              <a:spcAft>
                <a:spcPct val="0"/>
              </a:spcAft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0" fontAlgn="base">
              <a:spcBef>
                <a:spcPct val="0"/>
              </a:spcBef>
              <a:spcAft>
                <a:spcPct val="0"/>
              </a:spcAft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0" fontAlgn="base">
              <a:spcBef>
                <a:spcPct val="0"/>
              </a:spcBef>
              <a:spcAft>
                <a:spcPct val="0"/>
              </a:spcAft>
              <a:tabLst>
                <a:tab pos="317500" algn="l"/>
                <a:tab pos="317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zh-CN" sz="2000" dirty="0"/>
              <a:t>CRI </a:t>
            </a:r>
            <a:r>
              <a:rPr lang="zh-CN" altLang="en-US" sz="2000" dirty="0"/>
              <a:t>服务是 </a:t>
            </a:r>
            <a:r>
              <a:rPr lang="en-US" altLang="zh-CN" sz="2000" dirty="0"/>
              <a:t>Kubernetes CRI </a:t>
            </a:r>
            <a:r>
              <a:rPr lang="zh-CN" altLang="en-US" sz="2000" dirty="0"/>
              <a:t>的实现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最初代码库和二进制文件是分离的</a:t>
            </a:r>
            <a:br>
              <a:rPr lang="en-US" altLang="zh-CN" sz="2000" dirty="0"/>
            </a:br>
            <a:r>
              <a:rPr lang="en-US" altLang="zh-CN" sz="2000" dirty="0" err="1"/>
              <a:t>在</a:t>
            </a:r>
            <a:r>
              <a:rPr lang="zh-CN" altLang="en-US" sz="2000" dirty="0"/>
              <a:t> </a:t>
            </a:r>
            <a:r>
              <a:rPr lang="en-US" altLang="zh-CN" sz="2000" dirty="0"/>
              <a:t>1.5</a:t>
            </a:r>
            <a:r>
              <a:rPr lang="zh-CN" altLang="en-US" sz="2000" dirty="0"/>
              <a:t> 的合并入</a:t>
            </a:r>
            <a:r>
              <a:rPr lang="en-US" altLang="zh-CN" sz="2000" dirty="0" err="1"/>
              <a:t>主库</a:t>
            </a:r>
            <a:endParaRPr lang="en-US" altLang="zh-CN" sz="2000" dirty="0"/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endParaRPr lang="en-US" altLang="zh-CN" sz="2000" dirty="0"/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zh-CN" altLang="en-US" sz="2000" dirty="0"/>
              <a:t>依赖其他服务进行容器和镜像的管理</a:t>
            </a:r>
            <a:endParaRPr lang="zh-CN" altLang="en-US" sz="19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/>
              <a:t>使用外部的 </a:t>
            </a:r>
            <a:r>
              <a:rPr lang="en-US" altLang="zh-CN" sz="2000" dirty="0"/>
              <a:t>CNI/NRI </a:t>
            </a:r>
            <a:r>
              <a:rPr lang="zh-CN" altLang="en-US" sz="2000" dirty="0"/>
              <a:t>插件进行网络和资源的管理</a:t>
            </a:r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buFont typeface="Arial MT"/>
              <a:buChar char="•"/>
              <a:defRPr/>
            </a:pPr>
            <a:endParaRPr lang="en-US" altLang="en-CN" sz="2000" dirty="0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1002E2F7-9040-D744-B3DE-2E04EDBAE542}"/>
              </a:ext>
            </a:extLst>
          </p:cNvPr>
          <p:cNvSpPr txBox="1"/>
          <p:nvPr/>
        </p:nvSpPr>
        <p:spPr>
          <a:xfrm>
            <a:off x="6562725" y="3767138"/>
            <a:ext cx="977900" cy="2603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16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plugins</a:t>
            </a:r>
            <a:endParaRPr sz="16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AAF0363F-9A9F-FA4E-A77C-764CC54BA5BE}"/>
              </a:ext>
            </a:extLst>
          </p:cNvPr>
          <p:cNvSpPr txBox="1"/>
          <p:nvPr/>
        </p:nvSpPr>
        <p:spPr>
          <a:xfrm>
            <a:off x="7858125" y="1573213"/>
            <a:ext cx="3603625" cy="484187"/>
          </a:xfrm>
          <a:prstGeom prst="rect">
            <a:avLst/>
          </a:prstGeom>
          <a:solidFill>
            <a:schemeClr val="bg1"/>
          </a:solidFill>
          <a:ln w="12699">
            <a:solidFill>
              <a:srgbClr val="4472C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11760" rIns="0" bIns="0"/>
          <a:lstStyle/>
          <a:p>
            <a:pPr algn="ctr" eaLnBrk="1" fontAlgn="auto" hangingPunct="1">
              <a:spcBef>
                <a:spcPts val="880"/>
              </a:spcBef>
              <a:spcAft>
                <a:spcPts val="0"/>
              </a:spcAft>
              <a:defRPr/>
            </a:pPr>
            <a:r>
              <a:rPr lang="en-US" altLang="zh-CN" sz="1600" spc="-10" noProof="1">
                <a:solidFill>
                  <a:srgbClr val="306CE3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K</a:t>
            </a:r>
            <a:r>
              <a:rPr sz="1600" spc="-10" noProof="1">
                <a:solidFill>
                  <a:srgbClr val="306CE3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ubelet</a:t>
            </a:r>
            <a:endParaRPr sz="1600" noProof="1">
              <a:solidFill>
                <a:srgbClr val="306CE3"/>
              </a:solidFill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grpSp>
        <p:nvGrpSpPr>
          <p:cNvPr id="26636" name="object 45">
            <a:extLst>
              <a:ext uri="{FF2B5EF4-FFF2-40B4-BE49-F238E27FC236}">
                <a16:creationId xmlns:a16="http://schemas.microsoft.com/office/drawing/2014/main" id="{5F5F3B2D-D2B2-2347-95F5-F9792416CACD}"/>
              </a:ext>
            </a:extLst>
          </p:cNvPr>
          <p:cNvGrpSpPr>
            <a:grpSpLocks/>
          </p:cNvGrpSpPr>
          <p:nvPr/>
        </p:nvGrpSpPr>
        <p:grpSpPr bwMode="auto">
          <a:xfrm>
            <a:off x="8915400" y="2057400"/>
            <a:ext cx="1522413" cy="679450"/>
            <a:chOff x="8915323" y="2057676"/>
            <a:chExt cx="1523473" cy="679332"/>
          </a:xfrm>
        </p:grpSpPr>
        <p:sp>
          <p:nvSpPr>
            <p:cNvPr id="26676" name="object 46">
              <a:extLst>
                <a:ext uri="{FF2B5EF4-FFF2-40B4-BE49-F238E27FC236}">
                  <a16:creationId xmlns:a16="http://schemas.microsoft.com/office/drawing/2014/main" id="{CD88841B-EDFD-5046-A968-8129AD8BD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2986" y="2057676"/>
              <a:ext cx="676275" cy="612775"/>
            </a:xfrm>
            <a:custGeom>
              <a:avLst/>
              <a:gdLst>
                <a:gd name="T0" fmla="*/ 676211 w 676275"/>
                <a:gd name="T1" fmla="*/ 0 h 612775"/>
                <a:gd name="T2" fmla="*/ 0 w 676275"/>
                <a:gd name="T3" fmla="*/ 612306 h 61277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676275" h="612775">
                  <a:moveTo>
                    <a:pt x="676211" y="0"/>
                  </a:moveTo>
                  <a:lnTo>
                    <a:pt x="0" y="612306"/>
                  </a:lnTo>
                </a:path>
              </a:pathLst>
            </a:custGeom>
            <a:noFill/>
            <a:ln w="25399">
              <a:solidFill>
                <a:srgbClr val="4472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pic>
          <p:nvPicPr>
            <p:cNvPr id="26677" name="object 47">
              <a:extLst>
                <a:ext uri="{FF2B5EF4-FFF2-40B4-BE49-F238E27FC236}">
                  <a16:creationId xmlns:a16="http://schemas.microsoft.com/office/drawing/2014/main" id="{55917158-278D-5046-BFA0-2243F1C1F3C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2126503">
              <a:off x="8915323" y="2597350"/>
              <a:ext cx="140297" cy="135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78" name="object 48">
              <a:extLst>
                <a:ext uri="{FF2B5EF4-FFF2-40B4-BE49-F238E27FC236}">
                  <a16:creationId xmlns:a16="http://schemas.microsoft.com/office/drawing/2014/main" id="{D4ACB946-A94C-3D4B-B1B8-2FDC8CB61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9198" y="2057676"/>
              <a:ext cx="715010" cy="614680"/>
            </a:xfrm>
            <a:custGeom>
              <a:avLst/>
              <a:gdLst>
                <a:gd name="T0" fmla="*/ 0 w 715009"/>
                <a:gd name="T1" fmla="*/ 0 h 614680"/>
                <a:gd name="T2" fmla="*/ 714527 w 715009"/>
                <a:gd name="T3" fmla="*/ 614443 h 61468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15009" h="614680">
                  <a:moveTo>
                    <a:pt x="0" y="0"/>
                  </a:moveTo>
                  <a:lnTo>
                    <a:pt x="714525" y="614443"/>
                  </a:lnTo>
                </a:path>
              </a:pathLst>
            </a:custGeom>
            <a:noFill/>
            <a:ln w="25399">
              <a:solidFill>
                <a:srgbClr val="4472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pic>
          <p:nvPicPr>
            <p:cNvPr id="26679" name="object 49">
              <a:extLst>
                <a:ext uri="{FF2B5EF4-FFF2-40B4-BE49-F238E27FC236}">
                  <a16:creationId xmlns:a16="http://schemas.microsoft.com/office/drawing/2014/main" id="{CD97042E-D43B-A14C-81F7-F7BE8CDEE85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904916">
              <a:off x="10301280" y="2599493"/>
              <a:ext cx="141269" cy="13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0" name="object 50">
            <a:extLst>
              <a:ext uri="{FF2B5EF4-FFF2-40B4-BE49-F238E27FC236}">
                <a16:creationId xmlns:a16="http://schemas.microsoft.com/office/drawing/2014/main" id="{4F5DB5B9-7036-454A-BC4A-80F8250C88C1}"/>
              </a:ext>
            </a:extLst>
          </p:cNvPr>
          <p:cNvSpPr txBox="1"/>
          <p:nvPr/>
        </p:nvSpPr>
        <p:spPr>
          <a:xfrm>
            <a:off x="10383838" y="2376488"/>
            <a:ext cx="1298575" cy="260350"/>
          </a:xfrm>
          <a:prstGeom prst="rect">
            <a:avLst/>
          </a:prstGeom>
        </p:spPr>
        <p:txBody>
          <a:bodyPr lIns="0" tIns="12700" rIns="0" bIns="0"/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1600" spc="-5" noProof="1">
                <a:solidFill>
                  <a:srgbClr val="5B9BD4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CRI</a:t>
            </a:r>
            <a:r>
              <a:rPr sz="1600" spc="-65" noProof="1">
                <a:solidFill>
                  <a:srgbClr val="5B9BD4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 </a:t>
            </a:r>
            <a:r>
              <a:rPr sz="1600" spc="-5" noProof="1">
                <a:solidFill>
                  <a:srgbClr val="5B9BD4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service</a:t>
            </a:r>
            <a:endParaRPr sz="16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grpSp>
        <p:nvGrpSpPr>
          <p:cNvPr id="26638" name="Group 1">
            <a:extLst>
              <a:ext uri="{FF2B5EF4-FFF2-40B4-BE49-F238E27FC236}">
                <a16:creationId xmlns:a16="http://schemas.microsoft.com/office/drawing/2014/main" id="{4B54529D-63D5-424D-883F-0A6C117A2728}"/>
              </a:ext>
            </a:extLst>
          </p:cNvPr>
          <p:cNvGrpSpPr>
            <a:grpSpLocks/>
          </p:cNvGrpSpPr>
          <p:nvPr/>
        </p:nvGrpSpPr>
        <p:grpSpPr bwMode="auto">
          <a:xfrm>
            <a:off x="6546850" y="3843338"/>
            <a:ext cx="1954213" cy="479425"/>
            <a:chOff x="6547465" y="3843338"/>
            <a:chExt cx="1953548" cy="480192"/>
          </a:xfrm>
        </p:grpSpPr>
        <p:sp>
          <p:nvSpPr>
            <p:cNvPr id="26674" name="object 52">
              <a:extLst>
                <a:ext uri="{FF2B5EF4-FFF2-40B4-BE49-F238E27FC236}">
                  <a16:creationId xmlns:a16="http://schemas.microsoft.com/office/drawing/2014/main" id="{873A30C5-2630-464E-937B-A0854961A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20" y="3843338"/>
              <a:ext cx="1898593" cy="386824"/>
            </a:xfrm>
            <a:custGeom>
              <a:avLst/>
              <a:gdLst>
                <a:gd name="T0" fmla="*/ 1912115 w 1884679"/>
                <a:gd name="T1" fmla="*/ 0 h 330835"/>
                <a:gd name="T2" fmla="*/ 0 w 1884679"/>
                <a:gd name="T3" fmla="*/ 451926 h 33083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84679" h="330835">
                  <a:moveTo>
                    <a:pt x="1884192" y="0"/>
                  </a:moveTo>
                  <a:lnTo>
                    <a:pt x="0" y="330570"/>
                  </a:lnTo>
                </a:path>
              </a:pathLst>
            </a:custGeom>
            <a:noFill/>
            <a:ln w="25399">
              <a:solidFill>
                <a:srgbClr val="4472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pic>
          <p:nvPicPr>
            <p:cNvPr id="26675" name="object 53">
              <a:extLst>
                <a:ext uri="{FF2B5EF4-FFF2-40B4-BE49-F238E27FC236}">
                  <a16:creationId xmlns:a16="http://schemas.microsoft.com/office/drawing/2014/main" id="{BCAE2EA6-AF25-5F43-B840-C560E67FBB9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952112">
              <a:off x="6528142" y="4195271"/>
              <a:ext cx="147582" cy="108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9" name="object 54">
            <a:extLst>
              <a:ext uri="{FF2B5EF4-FFF2-40B4-BE49-F238E27FC236}">
                <a16:creationId xmlns:a16="http://schemas.microsoft.com/office/drawing/2014/main" id="{216B4BCF-DD3A-BE4F-B89A-90C75DD05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4803775"/>
            <a:ext cx="1274763" cy="942975"/>
          </a:xfrm>
          <a:custGeom>
            <a:avLst/>
            <a:gdLst>
              <a:gd name="T0" fmla="*/ 0 w 1275079"/>
              <a:gd name="T1" fmla="*/ 0 h 942975"/>
              <a:gd name="T2" fmla="*/ 1274513 w 1275079"/>
              <a:gd name="T3" fmla="*/ 941996 h 94297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75079" h="942975">
                <a:moveTo>
                  <a:pt x="0" y="0"/>
                </a:moveTo>
                <a:lnTo>
                  <a:pt x="1274621" y="942440"/>
                </a:lnTo>
              </a:path>
            </a:pathLst>
          </a:custGeom>
          <a:noFill/>
          <a:ln w="25399">
            <a:solidFill>
              <a:srgbClr val="4472C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pic>
        <p:nvPicPr>
          <p:cNvPr id="26640" name="object 55">
            <a:extLst>
              <a:ext uri="{FF2B5EF4-FFF2-40B4-BE49-F238E27FC236}">
                <a16:creationId xmlns:a16="http://schemas.microsoft.com/office/drawing/2014/main" id="{D69EDFA3-A9CF-B94E-85DF-8A95D7A27AA6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673725"/>
            <a:ext cx="144463" cy="12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41" name="object 56">
            <a:extLst>
              <a:ext uri="{FF2B5EF4-FFF2-40B4-BE49-F238E27FC236}">
                <a16:creationId xmlns:a16="http://schemas.microsoft.com/office/drawing/2014/main" id="{F92CEEDC-DA4F-EB4E-90F8-47CC14B0B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4811713"/>
            <a:ext cx="555625" cy="906462"/>
          </a:xfrm>
          <a:custGeom>
            <a:avLst/>
            <a:gdLst>
              <a:gd name="T0" fmla="*/ 0 w 556259"/>
              <a:gd name="T1" fmla="*/ 0 h 906779"/>
              <a:gd name="T2" fmla="*/ 555091 w 556259"/>
              <a:gd name="T3" fmla="*/ 905488 h 90677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556259" h="906779">
                <a:moveTo>
                  <a:pt x="0" y="0"/>
                </a:moveTo>
                <a:lnTo>
                  <a:pt x="555633" y="906231"/>
                </a:lnTo>
              </a:path>
            </a:pathLst>
          </a:custGeom>
          <a:noFill/>
          <a:ln w="25399">
            <a:solidFill>
              <a:srgbClr val="4472C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pic>
        <p:nvPicPr>
          <p:cNvPr id="26642" name="object 57">
            <a:extLst>
              <a:ext uri="{FF2B5EF4-FFF2-40B4-BE49-F238E27FC236}">
                <a16:creationId xmlns:a16="http://schemas.microsoft.com/office/drawing/2014/main" id="{AA457885-3260-5E4F-8F01-B1954B47DACF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50" y="5646738"/>
            <a:ext cx="122238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43" name="Group 8">
            <a:extLst>
              <a:ext uri="{FF2B5EF4-FFF2-40B4-BE49-F238E27FC236}">
                <a16:creationId xmlns:a16="http://schemas.microsoft.com/office/drawing/2014/main" id="{5351D89A-F06B-7A4D-839B-A927ADD083D2}"/>
              </a:ext>
            </a:extLst>
          </p:cNvPr>
          <p:cNvGrpSpPr>
            <a:grpSpLocks/>
          </p:cNvGrpSpPr>
          <p:nvPr/>
        </p:nvGrpSpPr>
        <p:grpSpPr bwMode="auto">
          <a:xfrm>
            <a:off x="8535988" y="4875213"/>
            <a:ext cx="1101725" cy="406400"/>
            <a:chOff x="8536338" y="4875497"/>
            <a:chExt cx="1100855" cy="405697"/>
          </a:xfrm>
        </p:grpSpPr>
        <p:sp>
          <p:nvSpPr>
            <p:cNvPr id="26672" name="object 58">
              <a:extLst>
                <a:ext uri="{FF2B5EF4-FFF2-40B4-BE49-F238E27FC236}">
                  <a16:creationId xmlns:a16="http://schemas.microsoft.com/office/drawing/2014/main" id="{6F5BA352-7F65-D14B-954E-487646A75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6338" y="4875497"/>
              <a:ext cx="1041569" cy="376378"/>
            </a:xfrm>
            <a:custGeom>
              <a:avLst/>
              <a:gdLst>
                <a:gd name="T0" fmla="*/ 0 w 1041400"/>
                <a:gd name="T1" fmla="*/ 0 h 376554"/>
                <a:gd name="T2" fmla="*/ 1041366 w 1041400"/>
                <a:gd name="T3" fmla="*/ 375675 h 376554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041400" h="376554">
                  <a:moveTo>
                    <a:pt x="0" y="0"/>
                  </a:moveTo>
                  <a:lnTo>
                    <a:pt x="1041028" y="376027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pic>
          <p:nvPicPr>
            <p:cNvPr id="26673" name="object 59">
              <a:extLst>
                <a:ext uri="{FF2B5EF4-FFF2-40B4-BE49-F238E27FC236}">
                  <a16:creationId xmlns:a16="http://schemas.microsoft.com/office/drawing/2014/main" id="{41B94268-3923-D048-BA65-83B07689EC3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8259" y="5202101"/>
              <a:ext cx="108934" cy="79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644" name="Group 3">
            <a:extLst>
              <a:ext uri="{FF2B5EF4-FFF2-40B4-BE49-F238E27FC236}">
                <a16:creationId xmlns:a16="http://schemas.microsoft.com/office/drawing/2014/main" id="{D007534F-6B8E-3941-A042-33AE9B552A2A}"/>
              </a:ext>
            </a:extLst>
          </p:cNvPr>
          <p:cNvGrpSpPr>
            <a:grpSpLocks/>
          </p:cNvGrpSpPr>
          <p:nvPr/>
        </p:nvGrpSpPr>
        <p:grpSpPr bwMode="auto">
          <a:xfrm>
            <a:off x="9513888" y="4875213"/>
            <a:ext cx="146050" cy="384175"/>
            <a:chOff x="9514186" y="4874666"/>
            <a:chExt cx="145933" cy="384051"/>
          </a:xfrm>
        </p:grpSpPr>
        <p:sp>
          <p:nvSpPr>
            <p:cNvPr id="26670" name="object 60">
              <a:extLst>
                <a:ext uri="{FF2B5EF4-FFF2-40B4-BE49-F238E27FC236}">
                  <a16:creationId xmlns:a16="http://schemas.microsoft.com/office/drawing/2014/main" id="{A74BDC56-E1DD-1F45-A328-75FA504C9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4186" y="4874666"/>
              <a:ext cx="116224" cy="324967"/>
            </a:xfrm>
            <a:custGeom>
              <a:avLst/>
              <a:gdLst>
                <a:gd name="T0" fmla="*/ 0 w 116204"/>
                <a:gd name="T1" fmla="*/ 0 h 325120"/>
                <a:gd name="T2" fmla="*/ 115958 w 116204"/>
                <a:gd name="T3" fmla="*/ 324218 h 3251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16204" h="325120">
                  <a:moveTo>
                    <a:pt x="0" y="0"/>
                  </a:moveTo>
                  <a:lnTo>
                    <a:pt x="115918" y="324524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pic>
          <p:nvPicPr>
            <p:cNvPr id="26671" name="object 61">
              <a:extLst>
                <a:ext uri="{FF2B5EF4-FFF2-40B4-BE49-F238E27FC236}">
                  <a16:creationId xmlns:a16="http://schemas.microsoft.com/office/drawing/2014/main" id="{D46F389B-E9F8-FB4B-A0A3-0195563E03C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0907" y="5149853"/>
              <a:ext cx="79212" cy="108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645" name="Group 4">
            <a:extLst>
              <a:ext uri="{FF2B5EF4-FFF2-40B4-BE49-F238E27FC236}">
                <a16:creationId xmlns:a16="http://schemas.microsoft.com/office/drawing/2014/main" id="{05B2FAAD-A798-A14E-8A06-FBBC378CD13E}"/>
              </a:ext>
            </a:extLst>
          </p:cNvPr>
          <p:cNvGrpSpPr>
            <a:grpSpLocks/>
          </p:cNvGrpSpPr>
          <p:nvPr/>
        </p:nvGrpSpPr>
        <p:grpSpPr bwMode="auto">
          <a:xfrm>
            <a:off x="9680575" y="4875213"/>
            <a:ext cx="809625" cy="401637"/>
            <a:chOff x="9680060" y="4874666"/>
            <a:chExt cx="810140" cy="402685"/>
          </a:xfrm>
        </p:grpSpPr>
        <p:sp>
          <p:nvSpPr>
            <p:cNvPr id="26668" name="object 62">
              <a:extLst>
                <a:ext uri="{FF2B5EF4-FFF2-40B4-BE49-F238E27FC236}">
                  <a16:creationId xmlns:a16="http://schemas.microsoft.com/office/drawing/2014/main" id="{F32212A7-731B-2340-90BE-2C420619AF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7603" y="4874666"/>
              <a:ext cx="752597" cy="368127"/>
            </a:xfrm>
            <a:custGeom>
              <a:avLst/>
              <a:gdLst>
                <a:gd name="T0" fmla="*/ 752460 w 752475"/>
                <a:gd name="T1" fmla="*/ 0 h 368300"/>
                <a:gd name="T2" fmla="*/ 0 w 752475"/>
                <a:gd name="T3" fmla="*/ 367881 h 36830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52475" h="368300">
                  <a:moveTo>
                    <a:pt x="752216" y="0"/>
                  </a:moveTo>
                  <a:lnTo>
                    <a:pt x="0" y="368227"/>
                  </a:lnTo>
                </a:path>
              </a:pathLst>
            </a:custGeom>
            <a:noFill/>
            <a:ln w="253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pic>
          <p:nvPicPr>
            <p:cNvPr id="26669" name="object 63">
              <a:extLst>
                <a:ext uri="{FF2B5EF4-FFF2-40B4-BE49-F238E27FC236}">
                  <a16:creationId xmlns:a16="http://schemas.microsoft.com/office/drawing/2014/main" id="{17C2D502-3BA3-254E-8950-74ACB916EFB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0060" y="5191831"/>
              <a:ext cx="108464" cy="85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4" name="object 64">
            <a:extLst>
              <a:ext uri="{FF2B5EF4-FFF2-40B4-BE49-F238E27FC236}">
                <a16:creationId xmlns:a16="http://schemas.microsoft.com/office/drawing/2014/main" id="{468A94E4-3446-E54C-A1D3-42A2F04B987E}"/>
              </a:ext>
            </a:extLst>
          </p:cNvPr>
          <p:cNvSpPr txBox="1"/>
          <p:nvPr/>
        </p:nvSpPr>
        <p:spPr>
          <a:xfrm>
            <a:off x="7858125" y="5281613"/>
            <a:ext cx="3603625" cy="1055687"/>
          </a:xfrm>
          <a:prstGeom prst="rect">
            <a:avLst/>
          </a:prstGeom>
          <a:solidFill>
            <a:schemeClr val="bg1"/>
          </a:solidFill>
          <a:ln w="12699">
            <a:solidFill>
              <a:srgbClr val="ED7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29845" rIns="0" bIns="0"/>
          <a:lstStyle/>
          <a:p>
            <a:pPr marL="1151890" eaLnBrk="1" fontAlgn="auto" hangingPunct="1">
              <a:spcBef>
                <a:spcPts val="235"/>
              </a:spcBef>
              <a:spcAft>
                <a:spcPts val="0"/>
              </a:spcAft>
              <a:defRPr/>
            </a:pPr>
            <a:r>
              <a:rPr sz="1600" spc="-1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Pod</a:t>
            </a:r>
            <a:r>
              <a:rPr sz="1600" spc="-4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 </a:t>
            </a:r>
            <a:r>
              <a:rPr sz="16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namespace</a:t>
            </a:r>
            <a:endParaRPr sz="16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66" name="object 66">
            <a:extLst>
              <a:ext uri="{FF2B5EF4-FFF2-40B4-BE49-F238E27FC236}">
                <a16:creationId xmlns:a16="http://schemas.microsoft.com/office/drawing/2014/main" id="{73C59914-1462-754F-9D20-1D71D401D3CB}"/>
              </a:ext>
            </a:extLst>
          </p:cNvPr>
          <p:cNvSpPr txBox="1"/>
          <p:nvPr/>
        </p:nvSpPr>
        <p:spPr>
          <a:xfrm>
            <a:off x="8199438" y="5597525"/>
            <a:ext cx="1135062" cy="420688"/>
          </a:xfrm>
          <a:prstGeom prst="rect">
            <a:avLst/>
          </a:prstGeom>
          <a:solidFill>
            <a:srgbClr val="FFF1CC"/>
          </a:solidFill>
          <a:ln w="12699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marL="174625" eaLnBrk="1" fontAlgn="auto" hangingPunct="1">
              <a:spcBef>
                <a:spcPts val="1360"/>
              </a:spcBef>
              <a:spcAft>
                <a:spcPts val="0"/>
              </a:spcAft>
              <a:defRPr/>
            </a:pPr>
            <a:r>
              <a:rPr sz="1600" spc="-1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container</a:t>
            </a:r>
            <a:endParaRPr sz="16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pic>
        <p:nvPicPr>
          <p:cNvPr id="26648" name="object 69">
            <a:extLst>
              <a:ext uri="{FF2B5EF4-FFF2-40B4-BE49-F238E27FC236}">
                <a16:creationId xmlns:a16="http://schemas.microsoft.com/office/drawing/2014/main" id="{1C3BF341-2541-CD43-8500-4568C3B8F5EC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38" y="1655763"/>
            <a:ext cx="33178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9" name="object 71">
            <a:extLst>
              <a:ext uri="{FF2B5EF4-FFF2-40B4-BE49-F238E27FC236}">
                <a16:creationId xmlns:a16="http://schemas.microsoft.com/office/drawing/2014/main" id="{7F6942A7-A85D-3F4B-808F-7CABA39D04FA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754" y="2269612"/>
            <a:ext cx="11906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50" name="Group 158">
            <a:extLst>
              <a:ext uri="{FF2B5EF4-FFF2-40B4-BE49-F238E27FC236}">
                <a16:creationId xmlns:a16="http://schemas.microsoft.com/office/drawing/2014/main" id="{130CBC23-C68F-BE4A-B2CF-17BA9E1EC426}"/>
              </a:ext>
            </a:extLst>
          </p:cNvPr>
          <p:cNvGrpSpPr>
            <a:grpSpLocks/>
          </p:cNvGrpSpPr>
          <p:nvPr/>
        </p:nvGrpSpPr>
        <p:grpSpPr bwMode="auto">
          <a:xfrm>
            <a:off x="6632575" y="2420938"/>
            <a:ext cx="1420813" cy="558800"/>
            <a:chOff x="6632367" y="2420980"/>
            <a:chExt cx="1420499" cy="559397"/>
          </a:xfrm>
        </p:grpSpPr>
        <p:pic>
          <p:nvPicPr>
            <p:cNvPr id="26665" name="object 77">
              <a:extLst>
                <a:ext uri="{FF2B5EF4-FFF2-40B4-BE49-F238E27FC236}">
                  <a16:creationId xmlns:a16="http://schemas.microsoft.com/office/drawing/2014/main" id="{EB781D66-BA7B-5D47-A370-3D35BC5D2F2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581" y="2789618"/>
              <a:ext cx="188285" cy="19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66" name="object 76">
              <a:extLst>
                <a:ext uri="{FF2B5EF4-FFF2-40B4-BE49-F238E27FC236}">
                  <a16:creationId xmlns:a16="http://schemas.microsoft.com/office/drawing/2014/main" id="{3438022D-E98C-AB4C-8FFB-887E132D7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2367" y="2477229"/>
              <a:ext cx="1332372" cy="412543"/>
            </a:xfrm>
            <a:custGeom>
              <a:avLst/>
              <a:gdLst>
                <a:gd name="T0" fmla="*/ 2234759 w 793750"/>
                <a:gd name="T1" fmla="*/ 632168 h 268605"/>
                <a:gd name="T2" fmla="*/ 2130484 w 793750"/>
                <a:gd name="T3" fmla="*/ 557684 h 268605"/>
                <a:gd name="T4" fmla="*/ 2023250 w 793750"/>
                <a:gd name="T5" fmla="*/ 487831 h 268605"/>
                <a:gd name="T6" fmla="*/ 1905362 w 793750"/>
                <a:gd name="T7" fmla="*/ 418158 h 268605"/>
                <a:gd name="T8" fmla="*/ 1784068 w 793750"/>
                <a:gd name="T9" fmla="*/ 353550 h 268605"/>
                <a:gd name="T10" fmla="*/ 1659596 w 793750"/>
                <a:gd name="T11" fmla="*/ 294092 h 268605"/>
                <a:gd name="T12" fmla="*/ 1532172 w 793750"/>
                <a:gd name="T13" fmla="*/ 239859 h 268605"/>
                <a:gd name="T14" fmla="*/ 1402020 w 793750"/>
                <a:gd name="T15" fmla="*/ 190930 h 268605"/>
                <a:gd name="T16" fmla="*/ 1269370 w 793750"/>
                <a:gd name="T17" fmla="*/ 147387 h 268605"/>
                <a:gd name="T18" fmla="*/ 1134439 w 793750"/>
                <a:gd name="T19" fmla="*/ 109307 h 268605"/>
                <a:gd name="T20" fmla="*/ 997454 w 793750"/>
                <a:gd name="T21" fmla="*/ 76771 h 268605"/>
                <a:gd name="T22" fmla="*/ 858643 w 793750"/>
                <a:gd name="T23" fmla="*/ 49856 h 268605"/>
                <a:gd name="T24" fmla="*/ 718234 w 793750"/>
                <a:gd name="T25" fmla="*/ 28642 h 268605"/>
                <a:gd name="T26" fmla="*/ 576441 w 793750"/>
                <a:gd name="T27" fmla="*/ 13207 h 268605"/>
                <a:gd name="T28" fmla="*/ 433498 w 793750"/>
                <a:gd name="T29" fmla="*/ 3635 h 268605"/>
                <a:gd name="T30" fmla="*/ 289627 w 793750"/>
                <a:gd name="T31" fmla="*/ 0 h 268605"/>
                <a:gd name="T32" fmla="*/ 145051 w 793750"/>
                <a:gd name="T33" fmla="*/ 2381 h 268605"/>
                <a:gd name="T34" fmla="*/ 0 w 793750"/>
                <a:gd name="T35" fmla="*/ 10860 h 26860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3750" h="268605">
                  <a:moveTo>
                    <a:pt x="793135" y="267992"/>
                  </a:moveTo>
                  <a:lnTo>
                    <a:pt x="756127" y="236417"/>
                  </a:lnTo>
                  <a:lnTo>
                    <a:pt x="718069" y="206804"/>
                  </a:lnTo>
                  <a:lnTo>
                    <a:pt x="676229" y="177268"/>
                  </a:lnTo>
                  <a:lnTo>
                    <a:pt x="633181" y="149879"/>
                  </a:lnTo>
                  <a:lnTo>
                    <a:pt x="589005" y="124673"/>
                  </a:lnTo>
                  <a:lnTo>
                    <a:pt x="543781" y="101682"/>
                  </a:lnTo>
                  <a:lnTo>
                    <a:pt x="497589" y="80940"/>
                  </a:lnTo>
                  <a:lnTo>
                    <a:pt x="450510" y="62481"/>
                  </a:lnTo>
                  <a:lnTo>
                    <a:pt x="402622" y="46338"/>
                  </a:lnTo>
                  <a:lnTo>
                    <a:pt x="354005" y="32545"/>
                  </a:lnTo>
                  <a:lnTo>
                    <a:pt x="304740" y="21135"/>
                  </a:lnTo>
                  <a:lnTo>
                    <a:pt x="254907" y="12142"/>
                  </a:lnTo>
                  <a:lnTo>
                    <a:pt x="204584" y="5599"/>
                  </a:lnTo>
                  <a:lnTo>
                    <a:pt x="153852" y="1541"/>
                  </a:lnTo>
                  <a:lnTo>
                    <a:pt x="102791" y="0"/>
                  </a:lnTo>
                  <a:lnTo>
                    <a:pt x="51480" y="1009"/>
                  </a:lnTo>
                  <a:lnTo>
                    <a:pt x="0" y="4604"/>
                  </a:lnTo>
                </a:path>
              </a:pathLst>
            </a:custGeom>
            <a:noFill/>
            <a:ln w="4762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79" name="object 79">
              <a:extLst>
                <a:ext uri="{FF2B5EF4-FFF2-40B4-BE49-F238E27FC236}">
                  <a16:creationId xmlns:a16="http://schemas.microsoft.com/office/drawing/2014/main" id="{1307F350-D76F-614B-855A-4679D7E330E4}"/>
                </a:ext>
              </a:extLst>
            </p:cNvPr>
            <p:cNvSpPr txBox="1"/>
            <p:nvPr/>
          </p:nvSpPr>
          <p:spPr>
            <a:xfrm>
              <a:off x="7200566" y="2420980"/>
              <a:ext cx="384090" cy="300358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12700" rIns="0" bIns="0">
              <a:spAutoFit/>
            </a:bodyPr>
            <a:lstStyle/>
            <a:p>
              <a:pPr marL="12700" eaLnBrk="1" fontAlgn="auto" hangingPunct="1">
                <a:spcBef>
                  <a:spcPts val="100"/>
                </a:spcBef>
                <a:spcAft>
                  <a:spcPts val="0"/>
                </a:spcAft>
                <a:defRPr/>
              </a:pPr>
              <a:r>
                <a:rPr spc="-5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pull</a:t>
              </a:r>
              <a:endParaRPr noProof="1">
                <a:latin typeface="Arial" panose="020B0604020202090204" pitchFamily="34" charset="0"/>
                <a:ea typeface="+mn-ea"/>
                <a:cs typeface="Arial" panose="020B0604020202090204" pitchFamily="34" charset="0"/>
              </a:endParaRPr>
            </a:p>
          </p:txBody>
        </p:sp>
      </p:grpSp>
      <p:sp>
        <p:nvSpPr>
          <p:cNvPr id="26651" name="object 76">
            <a:extLst>
              <a:ext uri="{FF2B5EF4-FFF2-40B4-BE49-F238E27FC236}">
                <a16:creationId xmlns:a16="http://schemas.microsoft.com/office/drawing/2014/main" id="{7F7E9B08-9DB5-AD41-B58D-8D3862650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8038" y="4427538"/>
            <a:ext cx="15557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200">
                <a:latin typeface="MS PGothic" panose="020B0600070205080204" pitchFamily="34" charset="-128"/>
              </a:rPr>
              <a:t>・・</a:t>
            </a:r>
            <a:r>
              <a:rPr lang="en-US" altLang="en-CN" sz="1200">
                <a:latin typeface="MS PGothic" panose="020B0600070205080204" pitchFamily="34" charset="-128"/>
              </a:rPr>
              <a:t>・</a:t>
            </a:r>
          </a:p>
        </p:txBody>
      </p:sp>
      <p:sp>
        <p:nvSpPr>
          <p:cNvPr id="26652" name="object 76">
            <a:extLst>
              <a:ext uri="{FF2B5EF4-FFF2-40B4-BE49-F238E27FC236}">
                <a16:creationId xmlns:a16="http://schemas.microsoft.com/office/drawing/2014/main" id="{FDD5D60F-2A09-834E-A52A-2E84CD27CC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238" y="5794375"/>
            <a:ext cx="1555750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200">
                <a:latin typeface="MS PGothic" panose="020B0600070205080204" pitchFamily="34" charset="-128"/>
              </a:rPr>
              <a:t>・・</a:t>
            </a:r>
            <a:r>
              <a:rPr lang="en-US" altLang="en-CN" sz="1200">
                <a:latin typeface="MS PGothic" panose="020B0600070205080204" pitchFamily="34" charset="-128"/>
              </a:rPr>
              <a:t>・</a:t>
            </a: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CBAC5957-D449-A44A-92F9-3FDCFA07B1DD}"/>
              </a:ext>
            </a:extLst>
          </p:cNvPr>
          <p:cNvSpPr txBox="1"/>
          <p:nvPr/>
        </p:nvSpPr>
        <p:spPr>
          <a:xfrm>
            <a:off x="8143875" y="3362325"/>
            <a:ext cx="674688" cy="525463"/>
          </a:xfrm>
          <a:prstGeom prst="rect">
            <a:avLst/>
          </a:prstGeom>
          <a:solidFill>
            <a:srgbClr val="FFFFFF"/>
          </a:solidFill>
          <a:ln w="12700">
            <a:solidFill>
              <a:srgbClr val="5A9BD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marL="201295" eaLnBrk="1" fontAlgn="auto" hangingPunct="1">
              <a:spcBef>
                <a:spcPts val="380"/>
              </a:spcBef>
              <a:spcAft>
                <a:spcPts val="0"/>
              </a:spcAft>
              <a:defRPr/>
            </a:pPr>
            <a:r>
              <a:rPr sz="14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NRI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13081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400" spc="-1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client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101" name="object 36">
            <a:extLst>
              <a:ext uri="{FF2B5EF4-FFF2-40B4-BE49-F238E27FC236}">
                <a16:creationId xmlns:a16="http://schemas.microsoft.com/office/drawing/2014/main" id="{10B705A5-0AF7-C145-AB8B-BA8F46EF62B8}"/>
              </a:ext>
            </a:extLst>
          </p:cNvPr>
          <p:cNvSpPr txBox="1"/>
          <p:nvPr/>
        </p:nvSpPr>
        <p:spPr>
          <a:xfrm>
            <a:off x="9794875" y="3362325"/>
            <a:ext cx="1398588" cy="533400"/>
          </a:xfrm>
          <a:prstGeom prst="rect">
            <a:avLst/>
          </a:prstGeom>
          <a:solidFill>
            <a:srgbClr val="FFFFFF"/>
          </a:solidFill>
          <a:ln w="12700">
            <a:solidFill>
              <a:srgbClr val="5A9BD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251999" bIns="0" anchor="ctr"/>
          <a:lstStyle/>
          <a:p>
            <a:pPr marL="215265" algn="ctr" eaLnBrk="1" fontAlgn="auto" hangingPunct="1">
              <a:spcBef>
                <a:spcPts val="380"/>
              </a:spcBef>
              <a:spcAft>
                <a:spcPts val="0"/>
              </a:spcAft>
              <a:defRPr/>
            </a:pPr>
            <a:r>
              <a:rPr sz="14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</a:t>
            </a:r>
            <a:r>
              <a:rPr lang="en-US" altLang="zh-CN" sz="14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ontainerd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144145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400" spc="-1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client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102" name="object 38">
            <a:extLst>
              <a:ext uri="{FF2B5EF4-FFF2-40B4-BE49-F238E27FC236}">
                <a16:creationId xmlns:a16="http://schemas.microsoft.com/office/drawing/2014/main" id="{3242B6C4-3FD6-F14E-BD63-7C9395768C00}"/>
              </a:ext>
            </a:extLst>
          </p:cNvPr>
          <p:cNvSpPr txBox="1"/>
          <p:nvPr/>
        </p:nvSpPr>
        <p:spPr>
          <a:xfrm>
            <a:off x="8167688" y="2755900"/>
            <a:ext cx="1435100" cy="525463"/>
          </a:xfrm>
          <a:prstGeom prst="rect">
            <a:avLst/>
          </a:prstGeom>
          <a:solidFill>
            <a:srgbClr val="FFFFFF"/>
          </a:solidFill>
          <a:ln w="12700">
            <a:solidFill>
              <a:srgbClr val="5A9BD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216000" bIns="0" anchor="ctr"/>
          <a:lstStyle/>
          <a:p>
            <a:pPr marL="201295" algn="ctr" eaLnBrk="1" fontAlgn="auto" hangingPunct="1">
              <a:spcBef>
                <a:spcPts val="380"/>
              </a:spcBef>
              <a:spcAft>
                <a:spcPts val="0"/>
              </a:spcAft>
              <a:defRPr/>
            </a:pPr>
            <a:r>
              <a:rPr lang="en-US" altLang="zh-CN" sz="14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Image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13081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-1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service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103" name="object 38">
            <a:extLst>
              <a:ext uri="{FF2B5EF4-FFF2-40B4-BE49-F238E27FC236}">
                <a16:creationId xmlns:a16="http://schemas.microsoft.com/office/drawing/2014/main" id="{889C9631-D4BA-6744-B475-2AFCAC08FB0E}"/>
              </a:ext>
            </a:extLst>
          </p:cNvPr>
          <p:cNvSpPr txBox="1"/>
          <p:nvPr/>
        </p:nvSpPr>
        <p:spPr>
          <a:xfrm>
            <a:off x="9737725" y="2768600"/>
            <a:ext cx="1460500" cy="525463"/>
          </a:xfrm>
          <a:prstGeom prst="rect">
            <a:avLst/>
          </a:prstGeom>
          <a:solidFill>
            <a:srgbClr val="FFFFFF"/>
          </a:solidFill>
          <a:ln w="12700">
            <a:solidFill>
              <a:srgbClr val="5A9BD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144000" bIns="0" anchor="ctr"/>
          <a:lstStyle/>
          <a:p>
            <a:pPr marL="201295" algn="ctr" eaLnBrk="1" fontAlgn="auto" hangingPunct="1">
              <a:spcBef>
                <a:spcPts val="380"/>
              </a:spcBef>
              <a:spcAft>
                <a:spcPts val="0"/>
              </a:spcAft>
              <a:defRPr/>
            </a:pPr>
            <a:r>
              <a:rPr lang="en-US" altLang="zh-CN" sz="14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Runtime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130810"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spc="-1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service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F2BE5E4-2DCB-374F-B733-85E3059CA380}"/>
              </a:ext>
            </a:extLst>
          </p:cNvPr>
          <p:cNvGrpSpPr/>
          <p:nvPr/>
        </p:nvGrpSpPr>
        <p:grpSpPr>
          <a:xfrm>
            <a:off x="5051608" y="1385693"/>
            <a:ext cx="1663135" cy="1490804"/>
            <a:chOff x="2593526" y="3942962"/>
            <a:chExt cx="1663135" cy="1490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7" name="Magnetic Disk 96">
              <a:extLst>
                <a:ext uri="{FF2B5EF4-FFF2-40B4-BE49-F238E27FC236}">
                  <a16:creationId xmlns:a16="http://schemas.microsoft.com/office/drawing/2014/main" id="{54B84216-9BF2-FF4D-A85B-9409257BBE95}"/>
                </a:ext>
              </a:extLst>
            </p:cNvPr>
            <p:cNvSpPr/>
            <p:nvPr/>
          </p:nvSpPr>
          <p:spPr>
            <a:xfrm>
              <a:off x="2593526" y="3942962"/>
              <a:ext cx="1663135" cy="1490804"/>
            </a:xfrm>
            <a:prstGeom prst="flowChartMagneticDisk">
              <a:avLst/>
            </a:prstGeom>
            <a:solidFill>
              <a:schemeClr val="bg1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92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镜像仓库</a:t>
              </a:r>
            </a:p>
          </p:txBody>
        </p:sp>
        <p:grpSp>
          <p:nvGrpSpPr>
            <p:cNvPr id="98" name="object 95">
              <a:extLst>
                <a:ext uri="{FF2B5EF4-FFF2-40B4-BE49-F238E27FC236}">
                  <a16:creationId xmlns:a16="http://schemas.microsoft.com/office/drawing/2014/main" id="{837203FD-FDA8-EA41-AB15-472822D6506D}"/>
                </a:ext>
              </a:extLst>
            </p:cNvPr>
            <p:cNvGrpSpPr/>
            <p:nvPr/>
          </p:nvGrpSpPr>
          <p:grpSpPr>
            <a:xfrm>
              <a:off x="2923829" y="4046702"/>
              <a:ext cx="1019175" cy="982344"/>
              <a:chOff x="3109717" y="3765787"/>
              <a:chExt cx="1019175" cy="982344"/>
            </a:xfrm>
          </p:grpSpPr>
          <p:pic>
            <p:nvPicPr>
              <p:cNvPr id="99" name="object 96">
                <a:extLst>
                  <a:ext uri="{FF2B5EF4-FFF2-40B4-BE49-F238E27FC236}">
                    <a16:creationId xmlns:a16="http://schemas.microsoft.com/office/drawing/2014/main" id="{26847200-F9E9-2840-A459-D83F824C7A6A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109717" y="37657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100" name="object 97">
                <a:extLst>
                  <a:ext uri="{FF2B5EF4-FFF2-40B4-BE49-F238E27FC236}">
                    <a16:creationId xmlns:a16="http://schemas.microsoft.com/office/drawing/2014/main" id="{EE19C0BF-0DDA-8A4C-A120-A485AFED69CE}"/>
                  </a:ext>
                </a:extLst>
              </p:cNvPr>
              <p:cNvSpPr/>
              <p:nvPr/>
            </p:nvSpPr>
            <p:spPr>
              <a:xfrm>
                <a:off x="3139926" y="37959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04" name="object 98">
                <a:extLst>
                  <a:ext uri="{FF2B5EF4-FFF2-40B4-BE49-F238E27FC236}">
                    <a16:creationId xmlns:a16="http://schemas.microsoft.com/office/drawing/2014/main" id="{A2C44830-7BF0-4D44-B67D-0182C8815B3F}"/>
                  </a:ext>
                </a:extLst>
              </p:cNvPr>
              <p:cNvSpPr/>
              <p:nvPr/>
            </p:nvSpPr>
            <p:spPr>
              <a:xfrm>
                <a:off x="3139926" y="37959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8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8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05" name="object 99">
                <a:extLst>
                  <a:ext uri="{FF2B5EF4-FFF2-40B4-BE49-F238E27FC236}">
                    <a16:creationId xmlns:a16="http://schemas.microsoft.com/office/drawing/2014/main" id="{EE7F4505-5BF6-9847-AD3D-D0C13E65966F}"/>
                  </a:ext>
                </a:extLst>
              </p:cNvPr>
              <p:cNvSpPr/>
              <p:nvPr/>
            </p:nvSpPr>
            <p:spPr>
              <a:xfrm>
                <a:off x="3414542" y="40237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06" name="object 100">
                <a:extLst>
                  <a:ext uri="{FF2B5EF4-FFF2-40B4-BE49-F238E27FC236}">
                    <a16:creationId xmlns:a16="http://schemas.microsoft.com/office/drawing/2014/main" id="{1FF1067E-22FB-D44B-8C07-1E0ABD3E07B4}"/>
                  </a:ext>
                </a:extLst>
              </p:cNvPr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431211" y="42372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07" name="object 101">
                <a:extLst>
                  <a:ext uri="{FF2B5EF4-FFF2-40B4-BE49-F238E27FC236}">
                    <a16:creationId xmlns:a16="http://schemas.microsoft.com/office/drawing/2014/main" id="{6F8F793B-673A-0845-AA74-A1F805859042}"/>
                  </a:ext>
                </a:extLst>
              </p:cNvPr>
              <p:cNvSpPr/>
              <p:nvPr/>
            </p:nvSpPr>
            <p:spPr>
              <a:xfrm>
                <a:off x="3414542" y="40237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08" name="object 102">
                <a:extLst>
                  <a:ext uri="{FF2B5EF4-FFF2-40B4-BE49-F238E27FC236}">
                    <a16:creationId xmlns:a16="http://schemas.microsoft.com/office/drawing/2014/main" id="{E4D66427-7CDC-F04E-BEAD-B889C66EB103}"/>
                  </a:ext>
                </a:extLst>
              </p:cNvPr>
              <p:cNvSpPr/>
              <p:nvPr/>
            </p:nvSpPr>
            <p:spPr>
              <a:xfrm>
                <a:off x="3306378" y="39373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09" name="object 103">
                <a:extLst>
                  <a:ext uri="{FF2B5EF4-FFF2-40B4-BE49-F238E27FC236}">
                    <a16:creationId xmlns:a16="http://schemas.microsoft.com/office/drawing/2014/main" id="{BA0BF293-9A97-A54B-B370-7FAE44E34A08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323048" y="41508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10" name="object 104">
                <a:extLst>
                  <a:ext uri="{FF2B5EF4-FFF2-40B4-BE49-F238E27FC236}">
                    <a16:creationId xmlns:a16="http://schemas.microsoft.com/office/drawing/2014/main" id="{CA8BB896-9532-D24F-8D12-F2A34A64BF5A}"/>
                  </a:ext>
                </a:extLst>
              </p:cNvPr>
              <p:cNvSpPr/>
              <p:nvPr/>
            </p:nvSpPr>
            <p:spPr>
              <a:xfrm>
                <a:off x="3306378" y="39373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11" name="object 105">
                <a:extLst>
                  <a:ext uri="{FF2B5EF4-FFF2-40B4-BE49-F238E27FC236}">
                    <a16:creationId xmlns:a16="http://schemas.microsoft.com/office/drawing/2014/main" id="{AC31BCDF-E50B-D54A-A309-26E00352649B}"/>
                  </a:ext>
                </a:extLst>
              </p:cNvPr>
              <p:cNvSpPr/>
              <p:nvPr/>
            </p:nvSpPr>
            <p:spPr>
              <a:xfrm>
                <a:off x="3205831" y="38276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12" name="object 106">
                <a:extLst>
                  <a:ext uri="{FF2B5EF4-FFF2-40B4-BE49-F238E27FC236}">
                    <a16:creationId xmlns:a16="http://schemas.microsoft.com/office/drawing/2014/main" id="{4B920054-6F50-7644-A298-AF002BB400D6}"/>
                  </a:ext>
                </a:extLst>
              </p:cNvPr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222501" y="40411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13" name="object 107">
                <a:extLst>
                  <a:ext uri="{FF2B5EF4-FFF2-40B4-BE49-F238E27FC236}">
                    <a16:creationId xmlns:a16="http://schemas.microsoft.com/office/drawing/2014/main" id="{7D99E180-8E51-7448-ABE6-818756C184C4}"/>
                  </a:ext>
                </a:extLst>
              </p:cNvPr>
              <p:cNvSpPr/>
              <p:nvPr/>
            </p:nvSpPr>
            <p:spPr>
              <a:xfrm>
                <a:off x="3205831" y="38276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14" name="object 108">
                <a:extLst>
                  <a:ext uri="{FF2B5EF4-FFF2-40B4-BE49-F238E27FC236}">
                    <a16:creationId xmlns:a16="http://schemas.microsoft.com/office/drawing/2014/main" id="{173B1B2D-FE2D-BD46-AEA4-3E43FCF4DEC8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262117" y="39181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115" name="object 109">
                <a:extLst>
                  <a:ext uri="{FF2B5EF4-FFF2-40B4-BE49-F238E27FC236}">
                    <a16:creationId xmlns:a16="http://schemas.microsoft.com/office/drawing/2014/main" id="{13BC4189-3C9B-874B-82BA-503221175A29}"/>
                  </a:ext>
                </a:extLst>
              </p:cNvPr>
              <p:cNvSpPr/>
              <p:nvPr/>
            </p:nvSpPr>
            <p:spPr>
              <a:xfrm>
                <a:off x="3292326" y="39483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16" name="object 110">
                <a:extLst>
                  <a:ext uri="{FF2B5EF4-FFF2-40B4-BE49-F238E27FC236}">
                    <a16:creationId xmlns:a16="http://schemas.microsoft.com/office/drawing/2014/main" id="{59FB2140-67C7-E440-9CBA-AAD6A5606CED}"/>
                  </a:ext>
                </a:extLst>
              </p:cNvPr>
              <p:cNvSpPr/>
              <p:nvPr/>
            </p:nvSpPr>
            <p:spPr>
              <a:xfrm>
                <a:off x="3292326" y="39483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9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9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58" name="object 111">
                <a:extLst>
                  <a:ext uri="{FF2B5EF4-FFF2-40B4-BE49-F238E27FC236}">
                    <a16:creationId xmlns:a16="http://schemas.microsoft.com/office/drawing/2014/main" id="{734F6E63-F8B3-1249-AF70-FA428C11EFB4}"/>
                  </a:ext>
                </a:extLst>
              </p:cNvPr>
              <p:cNvSpPr/>
              <p:nvPr/>
            </p:nvSpPr>
            <p:spPr>
              <a:xfrm>
                <a:off x="3566942" y="41761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0" name="object 112">
                <a:extLst>
                  <a:ext uri="{FF2B5EF4-FFF2-40B4-BE49-F238E27FC236}">
                    <a16:creationId xmlns:a16="http://schemas.microsoft.com/office/drawing/2014/main" id="{988E9A4B-5EA4-8943-9AD0-EB9DFBEA85D7}"/>
                  </a:ext>
                </a:extLst>
              </p:cNvPr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83611" y="43896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61" name="object 113">
                <a:extLst>
                  <a:ext uri="{FF2B5EF4-FFF2-40B4-BE49-F238E27FC236}">
                    <a16:creationId xmlns:a16="http://schemas.microsoft.com/office/drawing/2014/main" id="{1086FB47-8A2B-5049-B64A-7C22C96C3698}"/>
                  </a:ext>
                </a:extLst>
              </p:cNvPr>
              <p:cNvSpPr/>
              <p:nvPr/>
            </p:nvSpPr>
            <p:spPr>
              <a:xfrm>
                <a:off x="3566942" y="41761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62" name="object 114">
                <a:extLst>
                  <a:ext uri="{FF2B5EF4-FFF2-40B4-BE49-F238E27FC236}">
                    <a16:creationId xmlns:a16="http://schemas.microsoft.com/office/drawing/2014/main" id="{15236B17-04DF-4B49-A632-2F394530BC5D}"/>
                  </a:ext>
                </a:extLst>
              </p:cNvPr>
              <p:cNvSpPr/>
              <p:nvPr/>
            </p:nvSpPr>
            <p:spPr>
              <a:xfrm>
                <a:off x="3458778" y="40897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3" name="object 115">
                <a:extLst>
                  <a:ext uri="{FF2B5EF4-FFF2-40B4-BE49-F238E27FC236}">
                    <a16:creationId xmlns:a16="http://schemas.microsoft.com/office/drawing/2014/main" id="{A5F47BBF-34A5-1145-97F1-39BB55284E72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475448" y="43032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64" name="object 116">
                <a:extLst>
                  <a:ext uri="{FF2B5EF4-FFF2-40B4-BE49-F238E27FC236}">
                    <a16:creationId xmlns:a16="http://schemas.microsoft.com/office/drawing/2014/main" id="{943946D9-97D5-DA42-98C5-6D2011F92721}"/>
                  </a:ext>
                </a:extLst>
              </p:cNvPr>
              <p:cNvSpPr/>
              <p:nvPr/>
            </p:nvSpPr>
            <p:spPr>
              <a:xfrm>
                <a:off x="3458778" y="40897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65" name="object 117">
                <a:extLst>
                  <a:ext uri="{FF2B5EF4-FFF2-40B4-BE49-F238E27FC236}">
                    <a16:creationId xmlns:a16="http://schemas.microsoft.com/office/drawing/2014/main" id="{553BBD7C-3DE9-B740-BC5B-704C47295B16}"/>
                  </a:ext>
                </a:extLst>
              </p:cNvPr>
              <p:cNvSpPr/>
              <p:nvPr/>
            </p:nvSpPr>
            <p:spPr>
              <a:xfrm>
                <a:off x="3358231" y="39800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6" name="object 118">
                <a:extLst>
                  <a:ext uri="{FF2B5EF4-FFF2-40B4-BE49-F238E27FC236}">
                    <a16:creationId xmlns:a16="http://schemas.microsoft.com/office/drawing/2014/main" id="{237DA524-5749-A14F-82F4-0863056368B2}"/>
                  </a:ext>
                </a:extLst>
              </p:cNvPr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374901" y="41935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67" name="object 119">
                <a:extLst>
                  <a:ext uri="{FF2B5EF4-FFF2-40B4-BE49-F238E27FC236}">
                    <a16:creationId xmlns:a16="http://schemas.microsoft.com/office/drawing/2014/main" id="{6723C314-304A-8C44-A40E-AB10BE76BA05}"/>
                  </a:ext>
                </a:extLst>
              </p:cNvPr>
              <p:cNvSpPr/>
              <p:nvPr/>
            </p:nvSpPr>
            <p:spPr>
              <a:xfrm>
                <a:off x="3358231" y="39800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8" name="object 120">
                <a:extLst>
                  <a:ext uri="{FF2B5EF4-FFF2-40B4-BE49-F238E27FC236}">
                    <a16:creationId xmlns:a16="http://schemas.microsoft.com/office/drawing/2014/main" id="{89EB9AC8-58EF-8F43-8505-A4F0C5722C01}"/>
                  </a:ext>
                </a:extLst>
              </p:cNvPr>
              <p:cNvPicPr/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414517" y="40705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169" name="object 121">
                <a:extLst>
                  <a:ext uri="{FF2B5EF4-FFF2-40B4-BE49-F238E27FC236}">
                    <a16:creationId xmlns:a16="http://schemas.microsoft.com/office/drawing/2014/main" id="{88B1C3B1-C31A-1B46-A037-0FE82C562F33}"/>
                  </a:ext>
                </a:extLst>
              </p:cNvPr>
              <p:cNvSpPr/>
              <p:nvPr/>
            </p:nvSpPr>
            <p:spPr>
              <a:xfrm>
                <a:off x="3444726" y="41007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0" name="object 122">
                <a:extLst>
                  <a:ext uri="{FF2B5EF4-FFF2-40B4-BE49-F238E27FC236}">
                    <a16:creationId xmlns:a16="http://schemas.microsoft.com/office/drawing/2014/main" id="{3DC50B56-26BB-514D-B2A9-7CCE7DD77C08}"/>
                  </a:ext>
                </a:extLst>
              </p:cNvPr>
              <p:cNvSpPr/>
              <p:nvPr/>
            </p:nvSpPr>
            <p:spPr>
              <a:xfrm>
                <a:off x="3444726" y="41007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9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9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1" name="object 123">
                <a:extLst>
                  <a:ext uri="{FF2B5EF4-FFF2-40B4-BE49-F238E27FC236}">
                    <a16:creationId xmlns:a16="http://schemas.microsoft.com/office/drawing/2014/main" id="{B8F1A565-D25D-CE47-8576-729FC217377C}"/>
                  </a:ext>
                </a:extLst>
              </p:cNvPr>
              <p:cNvSpPr/>
              <p:nvPr/>
            </p:nvSpPr>
            <p:spPr>
              <a:xfrm>
                <a:off x="3719342" y="43285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72" name="object 124">
                <a:extLst>
                  <a:ext uri="{FF2B5EF4-FFF2-40B4-BE49-F238E27FC236}">
                    <a16:creationId xmlns:a16="http://schemas.microsoft.com/office/drawing/2014/main" id="{74ECBBAA-E853-1040-8E2D-2109EBF07A78}"/>
                  </a:ext>
                </a:extLst>
              </p:cNvPr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736011" y="45420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73" name="object 125">
                <a:extLst>
                  <a:ext uri="{FF2B5EF4-FFF2-40B4-BE49-F238E27FC236}">
                    <a16:creationId xmlns:a16="http://schemas.microsoft.com/office/drawing/2014/main" id="{FE5F1E66-943F-7249-832C-5DA38BE6C3D4}"/>
                  </a:ext>
                </a:extLst>
              </p:cNvPr>
              <p:cNvSpPr/>
              <p:nvPr/>
            </p:nvSpPr>
            <p:spPr>
              <a:xfrm>
                <a:off x="3719342" y="43285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4" name="object 126">
                <a:extLst>
                  <a:ext uri="{FF2B5EF4-FFF2-40B4-BE49-F238E27FC236}">
                    <a16:creationId xmlns:a16="http://schemas.microsoft.com/office/drawing/2014/main" id="{7CCD072D-7461-1C4C-A996-2FD255F7D4D9}"/>
                  </a:ext>
                </a:extLst>
              </p:cNvPr>
              <p:cNvSpPr/>
              <p:nvPr/>
            </p:nvSpPr>
            <p:spPr>
              <a:xfrm>
                <a:off x="3611178" y="42421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75" name="object 127">
                <a:extLst>
                  <a:ext uri="{FF2B5EF4-FFF2-40B4-BE49-F238E27FC236}">
                    <a16:creationId xmlns:a16="http://schemas.microsoft.com/office/drawing/2014/main" id="{F41422D6-EC2C-A84A-A35C-B6BAB8175EE9}"/>
                  </a:ext>
                </a:extLst>
              </p:cNvPr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3627848" y="44556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76" name="object 128">
                <a:extLst>
                  <a:ext uri="{FF2B5EF4-FFF2-40B4-BE49-F238E27FC236}">
                    <a16:creationId xmlns:a16="http://schemas.microsoft.com/office/drawing/2014/main" id="{B594A8BB-F4B3-3A4E-B1C9-F0F01049B956}"/>
                  </a:ext>
                </a:extLst>
              </p:cNvPr>
              <p:cNvSpPr/>
              <p:nvPr/>
            </p:nvSpPr>
            <p:spPr>
              <a:xfrm>
                <a:off x="3611178" y="42421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7" name="object 129">
                <a:extLst>
                  <a:ext uri="{FF2B5EF4-FFF2-40B4-BE49-F238E27FC236}">
                    <a16:creationId xmlns:a16="http://schemas.microsoft.com/office/drawing/2014/main" id="{413B1A88-23BC-8149-A17C-28A80A1D41B5}"/>
                  </a:ext>
                </a:extLst>
              </p:cNvPr>
              <p:cNvSpPr/>
              <p:nvPr/>
            </p:nvSpPr>
            <p:spPr>
              <a:xfrm>
                <a:off x="3510631" y="41324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78" name="object 130">
                <a:extLst>
                  <a:ext uri="{FF2B5EF4-FFF2-40B4-BE49-F238E27FC236}">
                    <a16:creationId xmlns:a16="http://schemas.microsoft.com/office/drawing/2014/main" id="{98C3DFBE-0F23-884A-8BF1-859D204E6296}"/>
                  </a:ext>
                </a:extLst>
              </p:cNvPr>
              <p:cNvPicPr/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3527301" y="43459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79" name="object 131">
                <a:extLst>
                  <a:ext uri="{FF2B5EF4-FFF2-40B4-BE49-F238E27FC236}">
                    <a16:creationId xmlns:a16="http://schemas.microsoft.com/office/drawing/2014/main" id="{6A592840-1E40-8C40-8661-5A16DAA29FB5}"/>
                  </a:ext>
                </a:extLst>
              </p:cNvPr>
              <p:cNvSpPr/>
              <p:nvPr/>
            </p:nvSpPr>
            <p:spPr>
              <a:xfrm>
                <a:off x="3510631" y="41324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95" name="object 66">
            <a:extLst>
              <a:ext uri="{FF2B5EF4-FFF2-40B4-BE49-F238E27FC236}">
                <a16:creationId xmlns:a16="http://schemas.microsoft.com/office/drawing/2014/main" id="{C12AD8C1-43F6-BA42-93E5-603EA359757D}"/>
              </a:ext>
            </a:extLst>
          </p:cNvPr>
          <p:cNvSpPr txBox="1"/>
          <p:nvPr/>
        </p:nvSpPr>
        <p:spPr>
          <a:xfrm>
            <a:off x="9563100" y="5602288"/>
            <a:ext cx="1133475" cy="420687"/>
          </a:xfrm>
          <a:prstGeom prst="rect">
            <a:avLst/>
          </a:prstGeom>
          <a:solidFill>
            <a:srgbClr val="FFF1CC"/>
          </a:solidFill>
          <a:ln w="12699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marL="174625" eaLnBrk="1" fontAlgn="auto" hangingPunct="1">
              <a:spcBef>
                <a:spcPts val="1360"/>
              </a:spcBef>
              <a:spcAft>
                <a:spcPts val="0"/>
              </a:spcAft>
              <a:defRPr/>
            </a:pPr>
            <a:r>
              <a:rPr sz="1600" spc="-1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container</a:t>
            </a:r>
            <a:endParaRPr sz="16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grpSp>
        <p:nvGrpSpPr>
          <p:cNvPr id="26659" name="Group 117">
            <a:extLst>
              <a:ext uri="{FF2B5EF4-FFF2-40B4-BE49-F238E27FC236}">
                <a16:creationId xmlns:a16="http://schemas.microsoft.com/office/drawing/2014/main" id="{937E4B57-EDAA-F042-BC0F-484ACD676B95}"/>
              </a:ext>
            </a:extLst>
          </p:cNvPr>
          <p:cNvGrpSpPr>
            <a:grpSpLocks/>
          </p:cNvGrpSpPr>
          <p:nvPr/>
        </p:nvGrpSpPr>
        <p:grpSpPr bwMode="auto">
          <a:xfrm>
            <a:off x="7199313" y="3876675"/>
            <a:ext cx="1952625" cy="479425"/>
            <a:chOff x="6547465" y="3843338"/>
            <a:chExt cx="1953548" cy="480192"/>
          </a:xfrm>
        </p:grpSpPr>
        <p:sp>
          <p:nvSpPr>
            <p:cNvPr id="26663" name="object 52">
              <a:extLst>
                <a:ext uri="{FF2B5EF4-FFF2-40B4-BE49-F238E27FC236}">
                  <a16:creationId xmlns:a16="http://schemas.microsoft.com/office/drawing/2014/main" id="{741DA459-5B3E-8D4B-ADA0-D99F99ADA7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20" y="3843338"/>
              <a:ext cx="1898593" cy="386824"/>
            </a:xfrm>
            <a:custGeom>
              <a:avLst/>
              <a:gdLst>
                <a:gd name="T0" fmla="*/ 1912115 w 1884679"/>
                <a:gd name="T1" fmla="*/ 0 h 330835"/>
                <a:gd name="T2" fmla="*/ 0 w 1884679"/>
                <a:gd name="T3" fmla="*/ 451926 h 33083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84679" h="330835">
                  <a:moveTo>
                    <a:pt x="1884192" y="0"/>
                  </a:moveTo>
                  <a:lnTo>
                    <a:pt x="0" y="330570"/>
                  </a:lnTo>
                </a:path>
              </a:pathLst>
            </a:custGeom>
            <a:noFill/>
            <a:ln w="25399">
              <a:solidFill>
                <a:srgbClr val="4472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pic>
          <p:nvPicPr>
            <p:cNvPr id="26664" name="object 53">
              <a:extLst>
                <a:ext uri="{FF2B5EF4-FFF2-40B4-BE49-F238E27FC236}">
                  <a16:creationId xmlns:a16="http://schemas.microsoft.com/office/drawing/2014/main" id="{BFD345DA-014F-7B49-9F70-7E4B41D7EA9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952112">
              <a:off x="6528142" y="4195271"/>
              <a:ext cx="147582" cy="1089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object 36">
            <a:extLst>
              <a:ext uri="{FF2B5EF4-FFF2-40B4-BE49-F238E27FC236}">
                <a16:creationId xmlns:a16="http://schemas.microsoft.com/office/drawing/2014/main" id="{E7DE5E80-993D-0049-AF58-F837E6DF5928}"/>
              </a:ext>
            </a:extLst>
          </p:cNvPr>
          <p:cNvSpPr txBox="1"/>
          <p:nvPr/>
        </p:nvSpPr>
        <p:spPr>
          <a:xfrm>
            <a:off x="8963025" y="3365500"/>
            <a:ext cx="685800" cy="533400"/>
          </a:xfrm>
          <a:prstGeom prst="rect">
            <a:avLst/>
          </a:prstGeom>
          <a:solidFill>
            <a:srgbClr val="FFFFFF"/>
          </a:solidFill>
          <a:ln w="12700">
            <a:solidFill>
              <a:srgbClr val="5A9BD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48260" rIns="0" bIns="0" anchor="ctr"/>
          <a:lstStyle/>
          <a:p>
            <a:pPr marL="215265" eaLnBrk="1" fontAlgn="auto" hangingPunct="1">
              <a:spcBef>
                <a:spcPts val="380"/>
              </a:spcBef>
              <a:spcAft>
                <a:spcPts val="0"/>
              </a:spcAft>
              <a:defRPr/>
            </a:pPr>
            <a:r>
              <a:rPr sz="14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CNI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  <a:p>
            <a:pPr marL="14414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sz="1400" spc="-1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client</a:t>
            </a:r>
            <a:endParaRPr sz="1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121" name="object 12">
            <a:extLst>
              <a:ext uri="{FF2B5EF4-FFF2-40B4-BE49-F238E27FC236}">
                <a16:creationId xmlns:a16="http://schemas.microsoft.com/office/drawing/2014/main" id="{7EB5523B-0BCC-6544-8814-1B8DFAEB8A4D}"/>
              </a:ext>
            </a:extLst>
          </p:cNvPr>
          <p:cNvSpPr/>
          <p:nvPr/>
        </p:nvSpPr>
        <p:spPr>
          <a:xfrm>
            <a:off x="9045575" y="4130675"/>
            <a:ext cx="922338" cy="755650"/>
          </a:xfrm>
          <a:custGeom>
            <a:avLst/>
            <a:gdLst/>
            <a:ahLst/>
            <a:cxnLst/>
            <a:rect l="l" t="t" r="r" b="b"/>
            <a:pathLst>
              <a:path w="922654" h="754379">
                <a:moveTo>
                  <a:pt x="0" y="0"/>
                </a:moveTo>
                <a:lnTo>
                  <a:pt x="922570" y="0"/>
                </a:lnTo>
                <a:lnTo>
                  <a:pt x="922570" y="754001"/>
                </a:lnTo>
                <a:lnTo>
                  <a:pt x="0" y="754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9">
            <a:solidFill>
              <a:srgbClr val="5B9BD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 marL="12700" indent="36513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ts val="100"/>
              </a:spcBef>
              <a:defRPr/>
            </a:pPr>
            <a:r>
              <a:rPr lang="en-US" altLang="en-CN" sz="1400" noProof="1">
                <a:latin typeface="Arial" panose="020B0604020202020204" pitchFamily="34" charset="0"/>
                <a:cs typeface="Arial" panose="020B0604020202020204" pitchFamily="34" charset="0"/>
              </a:rPr>
              <a:t>Container  Service</a:t>
            </a:r>
          </a:p>
        </p:txBody>
      </p:sp>
      <p:sp>
        <p:nvSpPr>
          <p:cNvPr id="122" name="object 12">
            <a:extLst>
              <a:ext uri="{FF2B5EF4-FFF2-40B4-BE49-F238E27FC236}">
                <a16:creationId xmlns:a16="http://schemas.microsoft.com/office/drawing/2014/main" id="{3922C3D5-F028-7C4A-9593-737283BF9726}"/>
              </a:ext>
            </a:extLst>
          </p:cNvPr>
          <p:cNvSpPr/>
          <p:nvPr/>
        </p:nvSpPr>
        <p:spPr>
          <a:xfrm>
            <a:off x="10006013" y="4130675"/>
            <a:ext cx="922337" cy="755650"/>
          </a:xfrm>
          <a:custGeom>
            <a:avLst/>
            <a:gdLst/>
            <a:ahLst/>
            <a:cxnLst/>
            <a:rect l="l" t="t" r="r" b="b"/>
            <a:pathLst>
              <a:path w="922654" h="754379">
                <a:moveTo>
                  <a:pt x="0" y="0"/>
                </a:moveTo>
                <a:lnTo>
                  <a:pt x="922570" y="0"/>
                </a:lnTo>
                <a:lnTo>
                  <a:pt x="922570" y="754001"/>
                </a:lnTo>
                <a:lnTo>
                  <a:pt x="0" y="754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9">
            <a:solidFill>
              <a:srgbClr val="5B9BD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>
            <a:lvl1pPr marL="12700" indent="36513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ts val="100"/>
              </a:spcBef>
              <a:defRPr/>
            </a:pPr>
            <a:r>
              <a:rPr lang="en-US" altLang="en-CN" sz="1400" noProof="1">
                <a:latin typeface="Arial" panose="020B0604020202020204" pitchFamily="34" charset="0"/>
                <a:cs typeface="Arial" panose="020B0604020202020204" pitchFamily="34" charset="0"/>
              </a:rPr>
              <a:t>Task  Service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be 31">
            <a:extLst>
              <a:ext uri="{FF2B5EF4-FFF2-40B4-BE49-F238E27FC236}">
                <a16:creationId xmlns:a16="http://schemas.microsoft.com/office/drawing/2014/main" id="{6C20EF12-41AF-B24A-93F3-35733F490A49}"/>
              </a:ext>
            </a:extLst>
          </p:cNvPr>
          <p:cNvSpPr/>
          <p:nvPr/>
        </p:nvSpPr>
        <p:spPr>
          <a:xfrm>
            <a:off x="7162800" y="4648200"/>
            <a:ext cx="4098925" cy="1663700"/>
          </a:xfrm>
          <a:prstGeom prst="cube">
            <a:avLst>
              <a:gd name="adj" fmla="val 6731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noProof="1">
                <a:solidFill>
                  <a:schemeClr val="tx1"/>
                </a:solidFill>
              </a:rPr>
              <a:t>OS</a:t>
            </a:r>
          </a:p>
        </p:txBody>
      </p:sp>
      <p:grpSp>
        <p:nvGrpSpPr>
          <p:cNvPr id="27650" name="Group 32">
            <a:extLst>
              <a:ext uri="{FF2B5EF4-FFF2-40B4-BE49-F238E27FC236}">
                <a16:creationId xmlns:a16="http://schemas.microsoft.com/office/drawing/2014/main" id="{628B3BD6-5B8A-D148-8A88-E74BA13C2F57}"/>
              </a:ext>
            </a:extLst>
          </p:cNvPr>
          <p:cNvGrpSpPr>
            <a:grpSpLocks/>
          </p:cNvGrpSpPr>
          <p:nvPr/>
        </p:nvGrpSpPr>
        <p:grpSpPr bwMode="auto">
          <a:xfrm>
            <a:off x="7177088" y="3538538"/>
            <a:ext cx="4021137" cy="1957387"/>
            <a:chOff x="6611951" y="2915205"/>
            <a:chExt cx="3749502" cy="1956377"/>
          </a:xfrm>
        </p:grpSpPr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D3442430-D074-4B49-8124-18CEDA98C495}"/>
                </a:ext>
              </a:extLst>
            </p:cNvPr>
            <p:cNvSpPr/>
            <p:nvPr/>
          </p:nvSpPr>
          <p:spPr>
            <a:xfrm>
              <a:off x="6611951" y="2915205"/>
              <a:ext cx="2639306" cy="1956377"/>
            </a:xfrm>
            <a:prstGeom prst="cube">
              <a:avLst>
                <a:gd name="adj" fmla="val 55152"/>
              </a:avLst>
            </a:prstGeom>
            <a:solidFill>
              <a:srgbClr val="5A9BD4">
                <a:alpha val="17000"/>
              </a:srgbClr>
            </a:solidFill>
            <a:ln>
              <a:solidFill>
                <a:srgbClr val="5A9B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5A9BD4"/>
                  </a:solidFill>
                </a:rPr>
                <a:t>插件</a:t>
              </a:r>
            </a:p>
          </p:txBody>
        </p: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653B788A-5E1D-E34D-8402-78C89EBF94B7}"/>
                </a:ext>
              </a:extLst>
            </p:cNvPr>
            <p:cNvSpPr/>
            <p:nvPr/>
          </p:nvSpPr>
          <p:spPr>
            <a:xfrm>
              <a:off x="8411949" y="3375342"/>
              <a:ext cx="1949504" cy="1362958"/>
            </a:xfrm>
            <a:prstGeom prst="cube">
              <a:avLst>
                <a:gd name="adj" fmla="val 80017"/>
              </a:avLst>
            </a:prstGeom>
            <a:solidFill>
              <a:srgbClr val="8A8888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noProof="1">
                  <a:solidFill>
                    <a:schemeClr val="bg1"/>
                  </a:solidFill>
                </a:rPr>
                <a:t>OCI</a:t>
              </a:r>
              <a:endParaRPr lang="en-US" sz="1600" noProof="1">
                <a:solidFill>
                  <a:schemeClr val="bg1"/>
                </a:solidFill>
              </a:endParaRPr>
            </a:p>
          </p:txBody>
        </p: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275B999F-5123-4D42-82FD-C88991B29B1E}"/>
                </a:ext>
              </a:extLst>
            </p:cNvPr>
            <p:cNvSpPr/>
            <p:nvPr/>
          </p:nvSpPr>
          <p:spPr>
            <a:xfrm>
              <a:off x="8407508" y="3018339"/>
              <a:ext cx="1950985" cy="1362959"/>
            </a:xfrm>
            <a:prstGeom prst="cube">
              <a:avLst>
                <a:gd name="adj" fmla="val 80017"/>
              </a:avLst>
            </a:prstGeom>
            <a:solidFill>
              <a:srgbClr val="F99402">
                <a:alpha val="17000"/>
              </a:srgbClr>
            </a:solidFill>
            <a:ln>
              <a:solidFill>
                <a:srgbClr val="F994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F99402"/>
                  </a:solidFill>
                </a:rPr>
                <a:t>Shim</a:t>
              </a:r>
            </a:p>
          </p:txBody>
        </p:sp>
      </p:grpSp>
      <p:grpSp>
        <p:nvGrpSpPr>
          <p:cNvPr id="27651" name="Group 36">
            <a:extLst>
              <a:ext uri="{FF2B5EF4-FFF2-40B4-BE49-F238E27FC236}">
                <a16:creationId xmlns:a16="http://schemas.microsoft.com/office/drawing/2014/main" id="{85A72A5A-84F3-454C-9491-230CE97296CB}"/>
              </a:ext>
            </a:extLst>
          </p:cNvPr>
          <p:cNvGrpSpPr>
            <a:grpSpLocks/>
          </p:cNvGrpSpPr>
          <p:nvPr/>
        </p:nvGrpSpPr>
        <p:grpSpPr bwMode="auto">
          <a:xfrm>
            <a:off x="9101138" y="3530600"/>
            <a:ext cx="2157412" cy="1941513"/>
            <a:chOff x="8864668" y="3497130"/>
            <a:chExt cx="2156967" cy="1940670"/>
          </a:xfrm>
        </p:grpSpPr>
        <p:sp>
          <p:nvSpPr>
            <p:cNvPr id="38" name="Cube 37">
              <a:extLst>
                <a:ext uri="{FF2B5EF4-FFF2-40B4-BE49-F238E27FC236}">
                  <a16:creationId xmlns:a16="http://schemas.microsoft.com/office/drawing/2014/main" id="{82C1F7DC-79CF-A74D-8927-78999F979C69}"/>
                </a:ext>
              </a:extLst>
            </p:cNvPr>
            <p:cNvSpPr/>
            <p:nvPr/>
          </p:nvSpPr>
          <p:spPr>
            <a:xfrm>
              <a:off x="8864668" y="3497130"/>
              <a:ext cx="2156967" cy="1940670"/>
            </a:xfrm>
            <a:prstGeom prst="cube">
              <a:avLst>
                <a:gd name="adj" fmla="val 54600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Runtime</a:t>
              </a:r>
            </a:p>
          </p:txBody>
        </p:sp>
        <p:pic>
          <p:nvPicPr>
            <p:cNvPr id="27675" name="object 134">
              <a:extLst>
                <a:ext uri="{FF2B5EF4-FFF2-40B4-BE49-F238E27FC236}">
                  <a16:creationId xmlns:a16="http://schemas.microsoft.com/office/drawing/2014/main" id="{D7B5350C-42E5-B548-9F36-340474F0BCC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4206" y="5111369"/>
              <a:ext cx="234824" cy="273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2" name="object 2">
            <a:extLst>
              <a:ext uri="{FF2B5EF4-FFF2-40B4-BE49-F238E27FC236}">
                <a16:creationId xmlns:a16="http://schemas.microsoft.com/office/drawing/2014/main" id="{D5DC43C3-83A5-CE47-BE7B-E19378817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250" y="168275"/>
            <a:ext cx="5013325" cy="696913"/>
          </a:xfrm>
        </p:spPr>
        <p:txBody>
          <a:bodyPr lIns="0" tIns="12700" rIns="0" bIns="0">
            <a:spAutoFit/>
          </a:bodyPr>
          <a:lstStyle/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zh-CN"/>
              <a:t>底层服务</a:t>
            </a:r>
            <a:endParaRPr lang="en-US" altLang="en-CN"/>
          </a:p>
        </p:txBody>
      </p:sp>
      <p:sp>
        <p:nvSpPr>
          <p:cNvPr id="110" name="object 110">
            <a:extLst>
              <a:ext uri="{FF2B5EF4-FFF2-40B4-BE49-F238E27FC236}">
                <a16:creationId xmlns:a16="http://schemas.microsoft.com/office/drawing/2014/main" id="{6C2E9BBF-314F-5E47-B9A8-9ED0F458BCDA}"/>
              </a:ext>
            </a:extLst>
          </p:cNvPr>
          <p:cNvSpPr txBox="1"/>
          <p:nvPr/>
        </p:nvSpPr>
        <p:spPr>
          <a:xfrm>
            <a:off x="592138" y="1476375"/>
            <a:ext cx="5688012" cy="4330700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en-CN" sz="2000" dirty="0"/>
              <a:t>Content </a:t>
            </a:r>
            <a:r>
              <a:rPr lang="en-US" altLang="zh-CN" sz="2000" dirty="0" err="1"/>
              <a:t>存储</a:t>
            </a:r>
            <a:endParaRPr lang="en-US" altLang="en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存储镜像的 </a:t>
            </a:r>
            <a:r>
              <a:rPr lang="en-US" altLang="zh-CN" sz="2000" dirty="0"/>
              <a:t>manifest</a:t>
            </a:r>
            <a:r>
              <a:rPr lang="zh-CN" altLang="en-US" sz="2000" dirty="0"/>
              <a:t> 和图层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Content</a:t>
            </a:r>
            <a:r>
              <a:rPr lang="zh-CN" altLang="en-US" sz="2000" dirty="0"/>
              <a:t> 可寻址 </a:t>
            </a:r>
            <a:r>
              <a:rPr lang="en-US" altLang="en-CN" sz="2000" dirty="0"/>
              <a:t>(</a:t>
            </a:r>
            <a:r>
              <a:rPr lang="en-US" altLang="zh-CN" sz="2000" dirty="0" err="1"/>
              <a:t>以摘要为</a:t>
            </a:r>
            <a:r>
              <a:rPr lang="zh-CN" altLang="en-US" sz="2000" dirty="0"/>
              <a:t> </a:t>
            </a:r>
            <a:r>
              <a:rPr lang="en-US" altLang="zh-CN" sz="2000" dirty="0"/>
              <a:t>Key</a:t>
            </a:r>
            <a:r>
              <a:rPr lang="en-US" altLang="en-CN" sz="2000" dirty="0"/>
              <a:t>)</a:t>
            </a:r>
          </a:p>
          <a:p>
            <a:pPr lvl="1" eaLnBrk="1" fontAlgn="auto" hangingPunct="1">
              <a:spcBef>
                <a:spcPts val="13"/>
              </a:spcBef>
              <a:spcAft>
                <a:spcPts val="0"/>
              </a:spcAft>
              <a:buFont typeface="Arial MT"/>
              <a:buChar char="•"/>
              <a:defRPr/>
            </a:pPr>
            <a:endParaRPr lang="en-US" altLang="en-CN" sz="19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/>
              <a:t>快照</a:t>
            </a:r>
            <a:endParaRPr lang="en-US" altLang="en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管理快照</a:t>
            </a:r>
            <a:endParaRPr lang="en-US" altLang="zh-CN" sz="2000" dirty="0"/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提取图层</a:t>
            </a:r>
            <a:r>
              <a:rPr lang="en-US" altLang="zh-CN" sz="2000" dirty="0"/>
              <a:t>,</a:t>
            </a:r>
            <a:r>
              <a:rPr lang="zh-CN" altLang="en-US" sz="2000" dirty="0"/>
              <a:t> 并且在 </a:t>
            </a:r>
            <a:r>
              <a:rPr lang="en-US" altLang="zh-CN" sz="2000" dirty="0" err="1"/>
              <a:t>rootfs</a:t>
            </a:r>
            <a:r>
              <a:rPr lang="zh-CN" altLang="en-US" sz="2000" dirty="0"/>
              <a:t> 堆叠图层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传递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rootfs</a:t>
            </a:r>
            <a:r>
              <a:rPr lang="en-US" altLang="zh-CN" sz="2000" dirty="0"/>
              <a:t> </a:t>
            </a:r>
            <a:r>
              <a:rPr lang="zh-CN" altLang="en-US" sz="2000" dirty="0"/>
              <a:t>给 </a:t>
            </a:r>
            <a:r>
              <a:rPr lang="en-US" altLang="zh-CN" sz="2000" dirty="0"/>
              <a:t>OCI</a:t>
            </a:r>
            <a:r>
              <a:rPr lang="zh-CN" altLang="en-US" sz="2000" dirty="0"/>
              <a:t> 运行时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快照支持的文件系统</a:t>
            </a:r>
            <a:endParaRPr lang="en-US" altLang="zh-CN" sz="2000" dirty="0"/>
          </a:p>
          <a:p>
            <a:pPr marL="800100" lvl="1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CN" sz="2000" dirty="0" err="1"/>
              <a:t>Overlayfs</a:t>
            </a:r>
            <a:r>
              <a:rPr lang="en-US" altLang="en-CN" sz="2000" dirty="0"/>
              <a:t>, </a:t>
            </a:r>
            <a:r>
              <a:rPr lang="en-US" altLang="en-CN" sz="2000" dirty="0" err="1"/>
              <a:t>btrfs</a:t>
            </a:r>
            <a:r>
              <a:rPr lang="en-US" altLang="en-CN" sz="2000" dirty="0"/>
              <a:t>, </a:t>
            </a:r>
            <a:r>
              <a:rPr lang="en-US" altLang="en-CN" sz="2000" dirty="0" err="1"/>
              <a:t>aufs</a:t>
            </a:r>
            <a:r>
              <a:rPr lang="en-US" altLang="en-CN" sz="2000" dirty="0"/>
              <a:t>, FUSE, …</a:t>
            </a:r>
          </a:p>
          <a:p>
            <a:pPr lvl="2" eaLnBrk="1" fontAlgn="auto" hangingPunct="1">
              <a:spcBef>
                <a:spcPts val="38"/>
              </a:spcBef>
              <a:spcAft>
                <a:spcPts val="0"/>
              </a:spcAft>
              <a:buFont typeface="Arial MT"/>
              <a:buChar char="•"/>
              <a:defRPr/>
            </a:pPr>
            <a:endParaRPr lang="en-US" altLang="en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/>
              <a:t>运行时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使用</a:t>
            </a:r>
            <a:r>
              <a:rPr lang="zh-CN" altLang="en-US" sz="2000" dirty="0"/>
              <a:t> </a:t>
            </a:r>
            <a:r>
              <a:rPr lang="en-US" altLang="zh-CN" sz="2000" dirty="0"/>
              <a:t>Shim</a:t>
            </a:r>
            <a:r>
              <a:rPr lang="zh-CN" altLang="en-US" sz="2000" dirty="0"/>
              <a:t> </a:t>
            </a:r>
            <a:r>
              <a:rPr lang="en-US" altLang="zh-CN" sz="2000" dirty="0" err="1"/>
              <a:t>执行</a:t>
            </a:r>
            <a:r>
              <a:rPr lang="en-US" altLang="zh-CN" sz="2000" dirty="0"/>
              <a:t> OCI </a:t>
            </a:r>
            <a:r>
              <a:rPr lang="zh-CN" altLang="en-US" sz="2000" dirty="0"/>
              <a:t>运行时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Shim </a:t>
            </a:r>
            <a:r>
              <a:rPr lang="en-US" altLang="zh-CN" sz="2000" dirty="0" err="1"/>
              <a:t>是</a:t>
            </a:r>
            <a:r>
              <a:rPr lang="zh-CN" altLang="en-US" sz="2000" dirty="0"/>
              <a:t> </a:t>
            </a:r>
            <a:r>
              <a:rPr lang="en-US" altLang="zh-CN" sz="2000" dirty="0"/>
              <a:t>OCI</a:t>
            </a:r>
            <a:r>
              <a:rPr lang="zh-CN" altLang="en-US" sz="2000" dirty="0"/>
              <a:t> 运行时的包装和守护进程</a:t>
            </a:r>
            <a:endParaRPr lang="en-US" altLang="zh-CN" sz="2000" dirty="0"/>
          </a:p>
        </p:txBody>
      </p:sp>
      <p:grpSp>
        <p:nvGrpSpPr>
          <p:cNvPr id="27654" name="Group 124">
            <a:extLst>
              <a:ext uri="{FF2B5EF4-FFF2-40B4-BE49-F238E27FC236}">
                <a16:creationId xmlns:a16="http://schemas.microsoft.com/office/drawing/2014/main" id="{7F41728D-B980-AC4B-9D80-055DA260260D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2068513"/>
            <a:ext cx="4014788" cy="1462087"/>
            <a:chOff x="1850238" y="4656905"/>
            <a:chExt cx="4014760" cy="1649668"/>
          </a:xfrm>
        </p:grpSpPr>
        <p:grpSp>
          <p:nvGrpSpPr>
            <p:cNvPr id="27670" name="Group 125">
              <a:extLst>
                <a:ext uri="{FF2B5EF4-FFF2-40B4-BE49-F238E27FC236}">
                  <a16:creationId xmlns:a16="http://schemas.microsoft.com/office/drawing/2014/main" id="{AF35C52D-4941-1044-801A-6C850518C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0243" y="4970845"/>
              <a:ext cx="2503001" cy="899135"/>
              <a:chOff x="2653639" y="4259154"/>
              <a:chExt cx="2136777" cy="1045489"/>
            </a:xfrm>
          </p:grpSpPr>
          <p:sp>
            <p:nvSpPr>
              <p:cNvPr id="27672" name="object 53">
                <a:extLst>
                  <a:ext uri="{FF2B5EF4-FFF2-40B4-BE49-F238E27FC236}">
                    <a16:creationId xmlns:a16="http://schemas.microsoft.com/office/drawing/2014/main" id="{92385DA6-D3DF-8D44-AB27-8C528EDA9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41" y="4646783"/>
                <a:ext cx="2136775" cy="657860"/>
              </a:xfrm>
              <a:custGeom>
                <a:avLst/>
                <a:gdLst>
                  <a:gd name="T0" fmla="*/ 1068207 w 2136775"/>
                  <a:gd name="T1" fmla="*/ 657745 h 657860"/>
                  <a:gd name="T2" fmla="*/ 997972 w 2136775"/>
                  <a:gd name="T3" fmla="*/ 657046 h 657860"/>
                  <a:gd name="T4" fmla="*/ 928950 w 2136775"/>
                  <a:gd name="T5" fmla="*/ 654976 h 657860"/>
                  <a:gd name="T6" fmla="*/ 861282 w 2136775"/>
                  <a:gd name="T7" fmla="*/ 651580 h 657860"/>
                  <a:gd name="T8" fmla="*/ 795109 w 2136775"/>
                  <a:gd name="T9" fmla="*/ 646900 h 657860"/>
                  <a:gd name="T10" fmla="*/ 730571 w 2136775"/>
                  <a:gd name="T11" fmla="*/ 640979 h 657860"/>
                  <a:gd name="T12" fmla="*/ 667809 w 2136775"/>
                  <a:gd name="T13" fmla="*/ 633862 h 657860"/>
                  <a:gd name="T14" fmla="*/ 606964 w 2136775"/>
                  <a:gd name="T15" fmla="*/ 625592 h 657860"/>
                  <a:gd name="T16" fmla="*/ 548177 w 2136775"/>
                  <a:gd name="T17" fmla="*/ 616211 h 657860"/>
                  <a:gd name="T18" fmla="*/ 491588 w 2136775"/>
                  <a:gd name="T19" fmla="*/ 605763 h 657860"/>
                  <a:gd name="T20" fmla="*/ 437338 w 2136775"/>
                  <a:gd name="T21" fmla="*/ 594292 h 657860"/>
                  <a:gd name="T22" fmla="*/ 385568 w 2136775"/>
                  <a:gd name="T23" fmla="*/ 581841 h 657860"/>
                  <a:gd name="T24" fmla="*/ 336418 w 2136775"/>
                  <a:gd name="T25" fmla="*/ 568453 h 657860"/>
                  <a:gd name="T26" fmla="*/ 290030 w 2136775"/>
                  <a:gd name="T27" fmla="*/ 554171 h 657860"/>
                  <a:gd name="T28" fmla="*/ 246545 w 2136775"/>
                  <a:gd name="T29" fmla="*/ 539039 h 657860"/>
                  <a:gd name="T30" fmla="*/ 206102 w 2136775"/>
                  <a:gd name="T31" fmla="*/ 523101 h 657860"/>
                  <a:gd name="T32" fmla="*/ 168842 w 2136775"/>
                  <a:gd name="T33" fmla="*/ 506399 h 657860"/>
                  <a:gd name="T34" fmla="*/ 134908 w 2136775"/>
                  <a:gd name="T35" fmla="*/ 488976 h 657860"/>
                  <a:gd name="T36" fmla="*/ 77574 w 2136775"/>
                  <a:gd name="T37" fmla="*/ 452145 h 657860"/>
                  <a:gd name="T38" fmla="*/ 35228 w 2136775"/>
                  <a:gd name="T39" fmla="*/ 412952 h 657860"/>
                  <a:gd name="T40" fmla="*/ 8994 w 2136775"/>
                  <a:gd name="T41" fmla="*/ 371746 h 657860"/>
                  <a:gd name="T42" fmla="*/ 0 w 2136775"/>
                  <a:gd name="T43" fmla="*/ 328872 h 657860"/>
                  <a:gd name="T44" fmla="*/ 0 w 2136775"/>
                  <a:gd name="T45" fmla="*/ 0 h 657860"/>
                  <a:gd name="T46" fmla="*/ 2136415 w 2136775"/>
                  <a:gd name="T47" fmla="*/ 0 h 657860"/>
                  <a:gd name="T48" fmla="*/ 2136415 w 2136775"/>
                  <a:gd name="T49" fmla="*/ 328872 h 657860"/>
                  <a:gd name="T50" fmla="*/ 2127421 w 2136775"/>
                  <a:gd name="T51" fmla="*/ 371746 h 657860"/>
                  <a:gd name="T52" fmla="*/ 2101187 w 2136775"/>
                  <a:gd name="T53" fmla="*/ 412952 h 657860"/>
                  <a:gd name="T54" fmla="*/ 2058841 w 2136775"/>
                  <a:gd name="T55" fmla="*/ 452145 h 657860"/>
                  <a:gd name="T56" fmla="*/ 2001507 w 2136775"/>
                  <a:gd name="T57" fmla="*/ 488976 h 657860"/>
                  <a:gd name="T58" fmla="*/ 1967573 w 2136775"/>
                  <a:gd name="T59" fmla="*/ 506399 h 657860"/>
                  <a:gd name="T60" fmla="*/ 1930313 w 2136775"/>
                  <a:gd name="T61" fmla="*/ 523101 h 657860"/>
                  <a:gd name="T62" fmla="*/ 1889871 w 2136775"/>
                  <a:gd name="T63" fmla="*/ 539039 h 657860"/>
                  <a:gd name="T64" fmla="*/ 1846385 w 2136775"/>
                  <a:gd name="T65" fmla="*/ 554171 h 657860"/>
                  <a:gd name="T66" fmla="*/ 1799997 w 2136775"/>
                  <a:gd name="T67" fmla="*/ 568453 h 657860"/>
                  <a:gd name="T68" fmla="*/ 1750847 w 2136775"/>
                  <a:gd name="T69" fmla="*/ 581841 h 657860"/>
                  <a:gd name="T70" fmla="*/ 1699077 w 2136775"/>
                  <a:gd name="T71" fmla="*/ 594292 h 657860"/>
                  <a:gd name="T72" fmla="*/ 1644828 w 2136775"/>
                  <a:gd name="T73" fmla="*/ 605763 h 657860"/>
                  <a:gd name="T74" fmla="*/ 1588238 w 2136775"/>
                  <a:gd name="T75" fmla="*/ 616211 h 657860"/>
                  <a:gd name="T76" fmla="*/ 1529451 w 2136775"/>
                  <a:gd name="T77" fmla="*/ 625592 h 657860"/>
                  <a:gd name="T78" fmla="*/ 1468606 w 2136775"/>
                  <a:gd name="T79" fmla="*/ 633862 h 657860"/>
                  <a:gd name="T80" fmla="*/ 1405844 w 2136775"/>
                  <a:gd name="T81" fmla="*/ 640979 h 657860"/>
                  <a:gd name="T82" fmla="*/ 1341306 w 2136775"/>
                  <a:gd name="T83" fmla="*/ 646900 h 657860"/>
                  <a:gd name="T84" fmla="*/ 1275132 w 2136775"/>
                  <a:gd name="T85" fmla="*/ 651580 h 657860"/>
                  <a:gd name="T86" fmla="*/ 1207464 w 2136775"/>
                  <a:gd name="T87" fmla="*/ 654976 h 657860"/>
                  <a:gd name="T88" fmla="*/ 1138442 w 2136775"/>
                  <a:gd name="T89" fmla="*/ 657046 h 657860"/>
                  <a:gd name="T90" fmla="*/ 1068207 w 2136775"/>
                  <a:gd name="T91" fmla="*/ 657745 h 65786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136775" h="657860">
                    <a:moveTo>
                      <a:pt x="1068207" y="657745"/>
                    </a:moveTo>
                    <a:lnTo>
                      <a:pt x="997972" y="657046"/>
                    </a:lnTo>
                    <a:lnTo>
                      <a:pt x="928950" y="654976"/>
                    </a:lnTo>
                    <a:lnTo>
                      <a:pt x="861282" y="651580"/>
                    </a:lnTo>
                    <a:lnTo>
                      <a:pt x="795109" y="646900"/>
                    </a:lnTo>
                    <a:lnTo>
                      <a:pt x="730571" y="640979"/>
                    </a:lnTo>
                    <a:lnTo>
                      <a:pt x="667809" y="633862"/>
                    </a:lnTo>
                    <a:lnTo>
                      <a:pt x="606964" y="625592"/>
                    </a:lnTo>
                    <a:lnTo>
                      <a:pt x="548177" y="616211"/>
                    </a:lnTo>
                    <a:lnTo>
                      <a:pt x="491588" y="605763"/>
                    </a:lnTo>
                    <a:lnTo>
                      <a:pt x="437338" y="594292"/>
                    </a:lnTo>
                    <a:lnTo>
                      <a:pt x="385568" y="581841"/>
                    </a:lnTo>
                    <a:lnTo>
                      <a:pt x="336418" y="568453"/>
                    </a:lnTo>
                    <a:lnTo>
                      <a:pt x="290030" y="554171"/>
                    </a:lnTo>
                    <a:lnTo>
                      <a:pt x="246545" y="539039"/>
                    </a:lnTo>
                    <a:lnTo>
                      <a:pt x="206102" y="523101"/>
                    </a:lnTo>
                    <a:lnTo>
                      <a:pt x="168842" y="506399"/>
                    </a:lnTo>
                    <a:lnTo>
                      <a:pt x="134908" y="488976"/>
                    </a:lnTo>
                    <a:lnTo>
                      <a:pt x="77574" y="452145"/>
                    </a:lnTo>
                    <a:lnTo>
                      <a:pt x="35228" y="412952"/>
                    </a:lnTo>
                    <a:lnTo>
                      <a:pt x="8994" y="371746"/>
                    </a:lnTo>
                    <a:lnTo>
                      <a:pt x="0" y="328872"/>
                    </a:lnTo>
                    <a:lnTo>
                      <a:pt x="0" y="0"/>
                    </a:lnTo>
                    <a:lnTo>
                      <a:pt x="2136415" y="0"/>
                    </a:lnTo>
                    <a:lnTo>
                      <a:pt x="2136415" y="328872"/>
                    </a:lnTo>
                    <a:lnTo>
                      <a:pt x="2127421" y="371746"/>
                    </a:lnTo>
                    <a:lnTo>
                      <a:pt x="2101187" y="412952"/>
                    </a:lnTo>
                    <a:lnTo>
                      <a:pt x="2058841" y="452145"/>
                    </a:lnTo>
                    <a:lnTo>
                      <a:pt x="2001507" y="488976"/>
                    </a:lnTo>
                    <a:lnTo>
                      <a:pt x="1967573" y="506399"/>
                    </a:lnTo>
                    <a:lnTo>
                      <a:pt x="1930313" y="523101"/>
                    </a:lnTo>
                    <a:lnTo>
                      <a:pt x="1889871" y="539039"/>
                    </a:lnTo>
                    <a:lnTo>
                      <a:pt x="1846385" y="554171"/>
                    </a:lnTo>
                    <a:lnTo>
                      <a:pt x="1799997" y="568453"/>
                    </a:lnTo>
                    <a:lnTo>
                      <a:pt x="1750847" y="581841"/>
                    </a:lnTo>
                    <a:lnTo>
                      <a:pt x="1699077" y="594292"/>
                    </a:lnTo>
                    <a:lnTo>
                      <a:pt x="1644828" y="605763"/>
                    </a:lnTo>
                    <a:lnTo>
                      <a:pt x="1588238" y="616211"/>
                    </a:lnTo>
                    <a:lnTo>
                      <a:pt x="1529451" y="625592"/>
                    </a:lnTo>
                    <a:lnTo>
                      <a:pt x="1468606" y="633862"/>
                    </a:lnTo>
                    <a:lnTo>
                      <a:pt x="1405844" y="640979"/>
                    </a:lnTo>
                    <a:lnTo>
                      <a:pt x="1341306" y="646900"/>
                    </a:lnTo>
                    <a:lnTo>
                      <a:pt x="1275132" y="651580"/>
                    </a:lnTo>
                    <a:lnTo>
                      <a:pt x="1207464" y="654976"/>
                    </a:lnTo>
                    <a:lnTo>
                      <a:pt x="1138442" y="657046"/>
                    </a:lnTo>
                    <a:lnTo>
                      <a:pt x="1068207" y="657745"/>
                    </a:lnTo>
                    <a:close/>
                  </a:path>
                </a:pathLst>
              </a:custGeom>
              <a:solidFill>
                <a:srgbClr val="22823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7673" name="object 54">
                <a:extLst>
                  <a:ext uri="{FF2B5EF4-FFF2-40B4-BE49-F238E27FC236}">
                    <a16:creationId xmlns:a16="http://schemas.microsoft.com/office/drawing/2014/main" id="{B67F9694-85FB-8144-BA73-0D7B3371B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39" y="4259154"/>
                <a:ext cx="2136775" cy="774066"/>
              </a:xfrm>
              <a:custGeom>
                <a:avLst/>
                <a:gdLst>
                  <a:gd name="T0" fmla="*/ 0 w 2136775"/>
                  <a:gd name="T1" fmla="*/ 0 h 774064"/>
                  <a:gd name="T2" fmla="*/ 2136775 w 2136775"/>
                  <a:gd name="T3" fmla="*/ 774064 h 774064"/>
                </a:gdLst>
                <a:ahLst/>
                <a:cxnLst/>
                <a:rect l="T0" t="T1" r="T2" b="T3"/>
                <a:pathLst>
                  <a:path w="2136775" h="774064">
                    <a:moveTo>
                      <a:pt x="1068209" y="773442"/>
                    </a:moveTo>
                    <a:lnTo>
                      <a:pt x="1000654" y="772682"/>
                    </a:lnTo>
                    <a:lnTo>
                      <a:pt x="934215" y="770429"/>
                    </a:lnTo>
                    <a:lnTo>
                      <a:pt x="869018" y="766731"/>
                    </a:lnTo>
                    <a:lnTo>
                      <a:pt x="805188" y="761632"/>
                    </a:lnTo>
                    <a:lnTo>
                      <a:pt x="742850" y="755177"/>
                    </a:lnTo>
                    <a:lnTo>
                      <a:pt x="682129" y="747412"/>
                    </a:lnTo>
                    <a:lnTo>
                      <a:pt x="623150" y="738382"/>
                    </a:lnTo>
                    <a:lnTo>
                      <a:pt x="566038" y="728132"/>
                    </a:lnTo>
                    <a:lnTo>
                      <a:pt x="510919" y="716708"/>
                    </a:lnTo>
                    <a:lnTo>
                      <a:pt x="457918" y="704155"/>
                    </a:lnTo>
                    <a:lnTo>
                      <a:pt x="407159" y="690518"/>
                    </a:lnTo>
                    <a:lnTo>
                      <a:pt x="358769" y="675843"/>
                    </a:lnTo>
                    <a:lnTo>
                      <a:pt x="312871" y="660174"/>
                    </a:lnTo>
                    <a:lnTo>
                      <a:pt x="269591" y="643558"/>
                    </a:lnTo>
                    <a:lnTo>
                      <a:pt x="229055" y="626039"/>
                    </a:lnTo>
                    <a:lnTo>
                      <a:pt x="191387" y="607663"/>
                    </a:lnTo>
                    <a:lnTo>
                      <a:pt x="156713" y="588475"/>
                    </a:lnTo>
                    <a:lnTo>
                      <a:pt x="96845" y="547845"/>
                    </a:lnTo>
                    <a:lnTo>
                      <a:pt x="50453" y="504510"/>
                    </a:lnTo>
                    <a:lnTo>
                      <a:pt x="18538" y="458834"/>
                    </a:lnTo>
                    <a:lnTo>
                      <a:pt x="2101" y="411178"/>
                    </a:lnTo>
                    <a:lnTo>
                      <a:pt x="0" y="386721"/>
                    </a:lnTo>
                    <a:lnTo>
                      <a:pt x="2101" y="362264"/>
                    </a:lnTo>
                    <a:lnTo>
                      <a:pt x="18538" y="314608"/>
                    </a:lnTo>
                    <a:lnTo>
                      <a:pt x="50453" y="268932"/>
                    </a:lnTo>
                    <a:lnTo>
                      <a:pt x="96845" y="225597"/>
                    </a:lnTo>
                    <a:lnTo>
                      <a:pt x="156713" y="184967"/>
                    </a:lnTo>
                    <a:lnTo>
                      <a:pt x="191387" y="165779"/>
                    </a:lnTo>
                    <a:lnTo>
                      <a:pt x="229055" y="147403"/>
                    </a:lnTo>
                    <a:lnTo>
                      <a:pt x="269591" y="129884"/>
                    </a:lnTo>
                    <a:lnTo>
                      <a:pt x="312871" y="113268"/>
                    </a:lnTo>
                    <a:lnTo>
                      <a:pt x="358769" y="97599"/>
                    </a:lnTo>
                    <a:lnTo>
                      <a:pt x="407159" y="82924"/>
                    </a:lnTo>
                    <a:lnTo>
                      <a:pt x="457918" y="69287"/>
                    </a:lnTo>
                    <a:lnTo>
                      <a:pt x="510919" y="56734"/>
                    </a:lnTo>
                    <a:lnTo>
                      <a:pt x="566038" y="45310"/>
                    </a:lnTo>
                    <a:lnTo>
                      <a:pt x="623150" y="35060"/>
                    </a:lnTo>
                    <a:lnTo>
                      <a:pt x="682129" y="26030"/>
                    </a:lnTo>
                    <a:lnTo>
                      <a:pt x="742850" y="18265"/>
                    </a:lnTo>
                    <a:lnTo>
                      <a:pt x="805188" y="11810"/>
                    </a:lnTo>
                    <a:lnTo>
                      <a:pt x="869018" y="6711"/>
                    </a:lnTo>
                    <a:lnTo>
                      <a:pt x="934215" y="3013"/>
                    </a:lnTo>
                    <a:lnTo>
                      <a:pt x="1000654" y="760"/>
                    </a:lnTo>
                    <a:lnTo>
                      <a:pt x="1068209" y="0"/>
                    </a:lnTo>
                    <a:lnTo>
                      <a:pt x="1135764" y="760"/>
                    </a:lnTo>
                    <a:lnTo>
                      <a:pt x="1202203" y="3013"/>
                    </a:lnTo>
                    <a:lnTo>
                      <a:pt x="1267400" y="6711"/>
                    </a:lnTo>
                    <a:lnTo>
                      <a:pt x="1331230" y="11810"/>
                    </a:lnTo>
                    <a:lnTo>
                      <a:pt x="1393568" y="18265"/>
                    </a:lnTo>
                    <a:lnTo>
                      <a:pt x="1454289" y="26030"/>
                    </a:lnTo>
                    <a:lnTo>
                      <a:pt x="1513268" y="35060"/>
                    </a:lnTo>
                    <a:lnTo>
                      <a:pt x="1570379" y="45310"/>
                    </a:lnTo>
                    <a:lnTo>
                      <a:pt x="1625498" y="56734"/>
                    </a:lnTo>
                    <a:lnTo>
                      <a:pt x="1678500" y="69287"/>
                    </a:lnTo>
                    <a:lnTo>
                      <a:pt x="1729258" y="82924"/>
                    </a:lnTo>
                    <a:lnTo>
                      <a:pt x="1777649" y="97599"/>
                    </a:lnTo>
                    <a:lnTo>
                      <a:pt x="1823547" y="113268"/>
                    </a:lnTo>
                    <a:lnTo>
                      <a:pt x="1866826" y="129884"/>
                    </a:lnTo>
                    <a:lnTo>
                      <a:pt x="1907363" y="147403"/>
                    </a:lnTo>
                    <a:lnTo>
                      <a:pt x="1945031" y="165779"/>
                    </a:lnTo>
                    <a:lnTo>
                      <a:pt x="1979705" y="184967"/>
                    </a:lnTo>
                    <a:lnTo>
                      <a:pt x="2039572" y="225597"/>
                    </a:lnTo>
                    <a:lnTo>
                      <a:pt x="2085964" y="268932"/>
                    </a:lnTo>
                    <a:lnTo>
                      <a:pt x="2117879" y="314608"/>
                    </a:lnTo>
                    <a:lnTo>
                      <a:pt x="2134316" y="362264"/>
                    </a:lnTo>
                    <a:lnTo>
                      <a:pt x="2136418" y="386721"/>
                    </a:lnTo>
                    <a:lnTo>
                      <a:pt x="2134316" y="411178"/>
                    </a:lnTo>
                    <a:lnTo>
                      <a:pt x="2117879" y="458834"/>
                    </a:lnTo>
                    <a:lnTo>
                      <a:pt x="2085964" y="504510"/>
                    </a:lnTo>
                    <a:lnTo>
                      <a:pt x="2039572" y="547845"/>
                    </a:lnTo>
                    <a:lnTo>
                      <a:pt x="1979705" y="588475"/>
                    </a:lnTo>
                    <a:lnTo>
                      <a:pt x="1945031" y="607663"/>
                    </a:lnTo>
                    <a:lnTo>
                      <a:pt x="1907363" y="626039"/>
                    </a:lnTo>
                    <a:lnTo>
                      <a:pt x="1866826" y="643558"/>
                    </a:lnTo>
                    <a:lnTo>
                      <a:pt x="1823547" y="660174"/>
                    </a:lnTo>
                    <a:lnTo>
                      <a:pt x="1777649" y="675843"/>
                    </a:lnTo>
                    <a:lnTo>
                      <a:pt x="1729258" y="690518"/>
                    </a:lnTo>
                    <a:lnTo>
                      <a:pt x="1678500" y="704155"/>
                    </a:lnTo>
                    <a:lnTo>
                      <a:pt x="1625498" y="716708"/>
                    </a:lnTo>
                    <a:lnTo>
                      <a:pt x="1570379" y="728132"/>
                    </a:lnTo>
                    <a:lnTo>
                      <a:pt x="1513268" y="738382"/>
                    </a:lnTo>
                    <a:lnTo>
                      <a:pt x="1454289" y="747412"/>
                    </a:lnTo>
                    <a:lnTo>
                      <a:pt x="1393568" y="755177"/>
                    </a:lnTo>
                    <a:lnTo>
                      <a:pt x="1331230" y="761632"/>
                    </a:lnTo>
                    <a:lnTo>
                      <a:pt x="1267400" y="766731"/>
                    </a:lnTo>
                    <a:lnTo>
                      <a:pt x="1202203" y="770429"/>
                    </a:lnTo>
                    <a:lnTo>
                      <a:pt x="1135764" y="772682"/>
                    </a:lnTo>
                    <a:lnTo>
                      <a:pt x="1068209" y="773442"/>
                    </a:lnTo>
                    <a:close/>
                  </a:path>
                </a:pathLst>
              </a:custGeom>
              <a:solidFill>
                <a:srgbClr val="00A53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/>
                  <a:t>Metadata</a:t>
                </a:r>
                <a:r>
                  <a:rPr lang="zh-CN" altLang="en-US" sz="1800"/>
                  <a:t> 存储</a:t>
                </a:r>
                <a:endParaRPr lang="en-US" altLang="en-CN" sz="1800"/>
              </a:p>
            </p:txBody>
          </p:sp>
        </p:grp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6C301700-C5C7-F644-ABB4-9FA0053D13CF}"/>
                </a:ext>
              </a:extLst>
            </p:cNvPr>
            <p:cNvSpPr/>
            <p:nvPr/>
          </p:nvSpPr>
          <p:spPr>
            <a:xfrm>
              <a:off x="1850238" y="4656905"/>
              <a:ext cx="4014760" cy="1649668"/>
            </a:xfrm>
            <a:prstGeom prst="cube">
              <a:avLst>
                <a:gd name="adj" fmla="val 78343"/>
              </a:avLst>
            </a:prstGeom>
            <a:solidFill>
              <a:srgbClr val="68B625">
                <a:alpha val="19027"/>
              </a:srgbClr>
            </a:solidFill>
            <a:ln>
              <a:solidFill>
                <a:srgbClr val="86C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  <p:grpSp>
        <p:nvGrpSpPr>
          <p:cNvPr id="27655" name="Group 129">
            <a:extLst>
              <a:ext uri="{FF2B5EF4-FFF2-40B4-BE49-F238E27FC236}">
                <a16:creationId xmlns:a16="http://schemas.microsoft.com/office/drawing/2014/main" id="{958F465A-D2DD-A347-A482-7F8CDC6B9F85}"/>
              </a:ext>
            </a:extLst>
          </p:cNvPr>
          <p:cNvGrpSpPr>
            <a:grpSpLocks/>
          </p:cNvGrpSpPr>
          <p:nvPr/>
        </p:nvGrpSpPr>
        <p:grpSpPr bwMode="auto">
          <a:xfrm>
            <a:off x="7177088" y="1735138"/>
            <a:ext cx="3973512" cy="1284287"/>
            <a:chOff x="1003866" y="4472420"/>
            <a:chExt cx="4868281" cy="1635144"/>
          </a:xfrm>
        </p:grpSpPr>
        <p:sp>
          <p:nvSpPr>
            <p:cNvPr id="131" name="Cube 130">
              <a:extLst>
                <a:ext uri="{FF2B5EF4-FFF2-40B4-BE49-F238E27FC236}">
                  <a16:creationId xmlns:a16="http://schemas.microsoft.com/office/drawing/2014/main" id="{71383638-FD3F-2946-BA8C-2E353A8DC91B}"/>
                </a:ext>
              </a:extLst>
            </p:cNvPr>
            <p:cNvSpPr/>
            <p:nvPr/>
          </p:nvSpPr>
          <p:spPr>
            <a:xfrm>
              <a:off x="1937456" y="4472420"/>
              <a:ext cx="1474294" cy="626570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Container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32" name="Cube 131">
              <a:extLst>
                <a:ext uri="{FF2B5EF4-FFF2-40B4-BE49-F238E27FC236}">
                  <a16:creationId xmlns:a16="http://schemas.microsoft.com/office/drawing/2014/main" id="{1EB6E1C8-6AE0-604F-99AF-AC9617C0BD22}"/>
                </a:ext>
              </a:extLst>
            </p:cNvPr>
            <p:cNvSpPr/>
            <p:nvPr/>
          </p:nvSpPr>
          <p:spPr>
            <a:xfrm>
              <a:off x="3158902" y="4476462"/>
              <a:ext cx="1476238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Image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FFA89C91-845D-BF4D-8475-288AB55BA413}"/>
                </a:ext>
              </a:extLst>
            </p:cNvPr>
            <p:cNvSpPr/>
            <p:nvPr/>
          </p:nvSpPr>
          <p:spPr>
            <a:xfrm>
              <a:off x="4395909" y="4472420"/>
              <a:ext cx="1476238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34" name="Cube 133">
              <a:extLst>
                <a:ext uri="{FF2B5EF4-FFF2-40B4-BE49-F238E27FC236}">
                  <a16:creationId xmlns:a16="http://schemas.microsoft.com/office/drawing/2014/main" id="{3988E88D-BDFD-9D43-9DBD-753CAC7C8841}"/>
                </a:ext>
              </a:extLst>
            </p:cNvPr>
            <p:cNvSpPr/>
            <p:nvPr/>
          </p:nvSpPr>
          <p:spPr>
            <a:xfrm>
              <a:off x="1474551" y="4973676"/>
              <a:ext cx="1476238" cy="626570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Namespace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D8D1386D-DAE7-8C44-A634-A2AA5DCFB062}"/>
                </a:ext>
              </a:extLst>
            </p:cNvPr>
            <p:cNvSpPr/>
            <p:nvPr/>
          </p:nvSpPr>
          <p:spPr>
            <a:xfrm>
              <a:off x="2697942" y="4977718"/>
              <a:ext cx="1476239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Lease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36" name="Cube 135">
              <a:extLst>
                <a:ext uri="{FF2B5EF4-FFF2-40B4-BE49-F238E27FC236}">
                  <a16:creationId xmlns:a16="http://schemas.microsoft.com/office/drawing/2014/main" id="{280226DB-8259-B845-9C87-27EDBDC5E784}"/>
                </a:ext>
              </a:extLst>
            </p:cNvPr>
            <p:cNvSpPr/>
            <p:nvPr/>
          </p:nvSpPr>
          <p:spPr>
            <a:xfrm>
              <a:off x="3934948" y="4973676"/>
              <a:ext cx="1476239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Content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37" name="Cube 136">
              <a:extLst>
                <a:ext uri="{FF2B5EF4-FFF2-40B4-BE49-F238E27FC236}">
                  <a16:creationId xmlns:a16="http://schemas.microsoft.com/office/drawing/2014/main" id="{91D2B5E4-E29C-B64B-8793-673C5C030E88}"/>
                </a:ext>
              </a:extLst>
            </p:cNvPr>
            <p:cNvSpPr/>
            <p:nvPr/>
          </p:nvSpPr>
          <p:spPr>
            <a:xfrm>
              <a:off x="1003866" y="5478974"/>
              <a:ext cx="1476238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Snapshot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EF035A65-30FF-FA43-A8D3-C4986DBEDD2A}"/>
                </a:ext>
              </a:extLst>
            </p:cNvPr>
            <p:cNvSpPr/>
            <p:nvPr/>
          </p:nvSpPr>
          <p:spPr>
            <a:xfrm>
              <a:off x="2227257" y="5483016"/>
              <a:ext cx="1476239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CRI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C348BD50-C9F6-A847-96FD-90A0B4E43C56}"/>
                </a:ext>
              </a:extLst>
            </p:cNvPr>
            <p:cNvSpPr/>
            <p:nvPr/>
          </p:nvSpPr>
          <p:spPr>
            <a:xfrm>
              <a:off x="3464263" y="5478974"/>
              <a:ext cx="1474294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Task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</p:grpSp>
      <p:grpSp>
        <p:nvGrpSpPr>
          <p:cNvPr id="27656" name="Group 139">
            <a:extLst>
              <a:ext uri="{FF2B5EF4-FFF2-40B4-BE49-F238E27FC236}">
                <a16:creationId xmlns:a16="http://schemas.microsoft.com/office/drawing/2014/main" id="{C48DC68B-8964-8D4B-9F7C-4D2CB4907C16}"/>
              </a:ext>
            </a:extLst>
          </p:cNvPr>
          <p:cNvGrpSpPr>
            <a:grpSpLocks/>
          </p:cNvGrpSpPr>
          <p:nvPr/>
        </p:nvGrpSpPr>
        <p:grpSpPr bwMode="auto">
          <a:xfrm>
            <a:off x="6611938" y="3370263"/>
            <a:ext cx="4014787" cy="1663700"/>
            <a:chOff x="6847318" y="632648"/>
            <a:chExt cx="3626289" cy="1663542"/>
          </a:xfrm>
        </p:grpSpPr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FF12EDF1-6D20-C840-B6B7-031EBEBDAFF3}"/>
                </a:ext>
              </a:extLst>
            </p:cNvPr>
            <p:cNvSpPr/>
            <p:nvPr/>
          </p:nvSpPr>
          <p:spPr>
            <a:xfrm>
              <a:off x="6998520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Content</a:t>
              </a:r>
              <a:r>
                <a:rPr lang="zh-CN" altLang="en-US" sz="1600" noProof="1">
                  <a:solidFill>
                    <a:schemeClr val="tx1"/>
                  </a:solidFill>
                </a:rPr>
                <a:t> </a:t>
              </a:r>
              <a:r>
                <a:rPr lang="en-US" sz="1600" noProof="1">
                  <a:solidFill>
                    <a:schemeClr val="tx1"/>
                  </a:solidFill>
                </a:rPr>
                <a:t>存储</a:t>
              </a:r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7172F205-D7E9-9644-AF2F-AA02C897AA42}"/>
                </a:ext>
              </a:extLst>
            </p:cNvPr>
            <p:cNvSpPr/>
            <p:nvPr/>
          </p:nvSpPr>
          <p:spPr>
            <a:xfrm>
              <a:off x="7863113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快照</a:t>
              </a:r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4D735192-CCD1-3141-97B2-C11C588AD919}"/>
                </a:ext>
              </a:extLst>
            </p:cNvPr>
            <p:cNvSpPr/>
            <p:nvPr/>
          </p:nvSpPr>
          <p:spPr>
            <a:xfrm>
              <a:off x="8727706" y="779363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运行时</a:t>
              </a:r>
            </a:p>
          </p:txBody>
        </p:sp>
        <p:sp>
          <p:nvSpPr>
            <p:cNvPr id="144" name="Cube 143">
              <a:extLst>
                <a:ext uri="{FF2B5EF4-FFF2-40B4-BE49-F238E27FC236}">
                  <a16:creationId xmlns:a16="http://schemas.microsoft.com/office/drawing/2014/main" id="{A5B90D1A-78C7-5C4D-90BC-152D0FF7D7E5}"/>
                </a:ext>
              </a:extLst>
            </p:cNvPr>
            <p:cNvSpPr/>
            <p:nvPr/>
          </p:nvSpPr>
          <p:spPr>
            <a:xfrm>
              <a:off x="6847318" y="632648"/>
              <a:ext cx="3626289" cy="1663542"/>
            </a:xfrm>
            <a:prstGeom prst="cube">
              <a:avLst>
                <a:gd name="adj" fmla="val 67310"/>
              </a:avLst>
            </a:prstGeom>
            <a:solidFill>
              <a:srgbClr val="872A88">
                <a:alpha val="36526"/>
              </a:srgbClr>
            </a:solidFill>
            <a:ln>
              <a:solidFill>
                <a:srgbClr val="872A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object 2">
            <a:extLst>
              <a:ext uri="{FF2B5EF4-FFF2-40B4-BE49-F238E27FC236}">
                <a16:creationId xmlns:a16="http://schemas.microsoft.com/office/drawing/2014/main" id="{C91F2E1F-76CA-3C4D-A5F3-2A5BCA61134F}"/>
              </a:ext>
            </a:extLst>
          </p:cNvPr>
          <p:cNvGrpSpPr>
            <a:grpSpLocks/>
          </p:cNvGrpSpPr>
          <p:nvPr/>
        </p:nvGrpSpPr>
        <p:grpSpPr bwMode="auto">
          <a:xfrm>
            <a:off x="6661150" y="3846513"/>
            <a:ext cx="1462088" cy="2000250"/>
            <a:chOff x="6661085" y="3846495"/>
            <a:chExt cx="1462405" cy="1999614"/>
          </a:xfrm>
        </p:grpSpPr>
        <p:sp>
          <p:nvSpPr>
            <p:cNvPr id="28716" name="object 3">
              <a:extLst>
                <a:ext uri="{FF2B5EF4-FFF2-40B4-BE49-F238E27FC236}">
                  <a16:creationId xmlns:a16="http://schemas.microsoft.com/office/drawing/2014/main" id="{9C43B953-B30E-0E4A-A259-16B9E5427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435" y="3852845"/>
              <a:ext cx="1449705" cy="1986914"/>
            </a:xfrm>
            <a:custGeom>
              <a:avLst/>
              <a:gdLst>
                <a:gd name="T0" fmla="*/ 0 w 1449704"/>
                <a:gd name="T1" fmla="*/ 0 h 1986914"/>
                <a:gd name="T2" fmla="*/ 1449704 w 1449704"/>
                <a:gd name="T3" fmla="*/ 1986914 h 1986914"/>
              </a:gdLst>
              <a:ahLst/>
              <a:cxnLst/>
              <a:rect l="T0" t="T1" r="T2" b="T3"/>
              <a:pathLst>
                <a:path w="1449704" h="1986914">
                  <a:moveTo>
                    <a:pt x="1449461" y="1986639"/>
                  </a:moveTo>
                  <a:lnTo>
                    <a:pt x="0" y="1986639"/>
                  </a:lnTo>
                  <a:lnTo>
                    <a:pt x="0" y="0"/>
                  </a:lnTo>
                  <a:lnTo>
                    <a:pt x="1449461" y="0"/>
                  </a:lnTo>
                  <a:lnTo>
                    <a:pt x="1449461" y="1986639"/>
                  </a:lnTo>
                  <a:close/>
                </a:path>
              </a:pathLst>
            </a:custGeom>
            <a:solidFill>
              <a:srgbClr val="DDEA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80000" rIns="0" bIns="0"/>
            <a:lstStyle>
              <a:lvl1pPr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/>
                <a:t>提取快照</a:t>
              </a:r>
              <a:endParaRPr lang="en-US" altLang="en-CN" sz="1800"/>
            </a:p>
          </p:txBody>
        </p:sp>
        <p:sp>
          <p:nvSpPr>
            <p:cNvPr id="28717" name="object 4">
              <a:extLst>
                <a:ext uri="{FF2B5EF4-FFF2-40B4-BE49-F238E27FC236}">
                  <a16:creationId xmlns:a16="http://schemas.microsoft.com/office/drawing/2014/main" id="{16F76E11-545E-C241-B8F0-905CB74A6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7435" y="3852845"/>
              <a:ext cx="1449705" cy="1986914"/>
            </a:xfrm>
            <a:custGeom>
              <a:avLst/>
              <a:gdLst>
                <a:gd name="T0" fmla="*/ 0 w 1449704"/>
                <a:gd name="T1" fmla="*/ 0 h 1986914"/>
                <a:gd name="T2" fmla="*/ 1449463 w 1449704"/>
                <a:gd name="T3" fmla="*/ 0 h 1986914"/>
                <a:gd name="T4" fmla="*/ 1449463 w 1449704"/>
                <a:gd name="T5" fmla="*/ 1986639 h 1986914"/>
                <a:gd name="T6" fmla="*/ 0 w 1449704"/>
                <a:gd name="T7" fmla="*/ 1986639 h 1986914"/>
                <a:gd name="T8" fmla="*/ 0 w 1449704"/>
                <a:gd name="T9" fmla="*/ 0 h 19869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49704" h="1986914">
                  <a:moveTo>
                    <a:pt x="0" y="0"/>
                  </a:moveTo>
                  <a:lnTo>
                    <a:pt x="1449461" y="0"/>
                  </a:lnTo>
                  <a:lnTo>
                    <a:pt x="1449461" y="1986639"/>
                  </a:lnTo>
                  <a:lnTo>
                    <a:pt x="0" y="198663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699">
              <a:solidFill>
                <a:srgbClr val="5B9BD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18" name="object 5">
              <a:extLst>
                <a:ext uri="{FF2B5EF4-FFF2-40B4-BE49-F238E27FC236}">
                  <a16:creationId xmlns:a16="http://schemas.microsoft.com/office/drawing/2014/main" id="{B415C0CC-CC8F-C549-A183-7367D0BD4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1934" y="4424882"/>
              <a:ext cx="1154430" cy="1296670"/>
            </a:xfrm>
            <a:custGeom>
              <a:avLst/>
              <a:gdLst>
                <a:gd name="T0" fmla="*/ 1154134 w 1154429"/>
                <a:gd name="T1" fmla="*/ 1296108 h 1296670"/>
                <a:gd name="T2" fmla="*/ 0 w 1154429"/>
                <a:gd name="T3" fmla="*/ 1296108 h 1296670"/>
                <a:gd name="T4" fmla="*/ 0 w 1154429"/>
                <a:gd name="T5" fmla="*/ 0 h 1296670"/>
                <a:gd name="T6" fmla="*/ 1154134 w 1154429"/>
                <a:gd name="T7" fmla="*/ 0 h 1296670"/>
                <a:gd name="T8" fmla="*/ 1154134 w 1154429"/>
                <a:gd name="T9" fmla="*/ 1296108 h 1296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4429" h="1296670">
                  <a:moveTo>
                    <a:pt x="1154132" y="1296108"/>
                  </a:moveTo>
                  <a:lnTo>
                    <a:pt x="0" y="1296108"/>
                  </a:lnTo>
                  <a:lnTo>
                    <a:pt x="0" y="0"/>
                  </a:lnTo>
                  <a:lnTo>
                    <a:pt x="1154132" y="0"/>
                  </a:lnTo>
                  <a:lnTo>
                    <a:pt x="1154132" y="1296108"/>
                  </a:lnTo>
                  <a:close/>
                </a:path>
              </a:pathLst>
            </a:custGeom>
            <a:solidFill>
              <a:srgbClr val="E1EE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19" name="object 6">
              <a:extLst>
                <a:ext uri="{FF2B5EF4-FFF2-40B4-BE49-F238E27FC236}">
                  <a16:creationId xmlns:a16="http://schemas.microsoft.com/office/drawing/2014/main" id="{7AE153BA-694A-544E-A9D7-069902159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1934" y="4424882"/>
              <a:ext cx="1154430" cy="1296670"/>
            </a:xfrm>
            <a:custGeom>
              <a:avLst/>
              <a:gdLst>
                <a:gd name="T0" fmla="*/ 1154134 w 1154429"/>
                <a:gd name="T1" fmla="*/ 0 h 1296670"/>
                <a:gd name="T2" fmla="*/ 1154134 w 1154429"/>
                <a:gd name="T3" fmla="*/ 1296108 h 1296670"/>
                <a:gd name="T4" fmla="*/ 0 w 1154429"/>
                <a:gd name="T5" fmla="*/ 1296108 h 1296670"/>
                <a:gd name="T6" fmla="*/ 0 w 1154429"/>
                <a:gd name="T7" fmla="*/ 0 h 1296670"/>
                <a:gd name="T8" fmla="*/ 1154134 w 1154429"/>
                <a:gd name="T9" fmla="*/ 0 h 1296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54429" h="1296670">
                  <a:moveTo>
                    <a:pt x="1154132" y="0"/>
                  </a:moveTo>
                  <a:lnTo>
                    <a:pt x="1154132" y="1296108"/>
                  </a:lnTo>
                  <a:lnTo>
                    <a:pt x="0" y="1296108"/>
                  </a:lnTo>
                  <a:lnTo>
                    <a:pt x="0" y="0"/>
                  </a:lnTo>
                  <a:lnTo>
                    <a:pt x="1154132" y="0"/>
                  </a:lnTo>
                  <a:close/>
                </a:path>
              </a:pathLst>
            </a:custGeom>
            <a:noFill/>
            <a:ln w="12699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7" name="object 7">
            <a:extLst>
              <a:ext uri="{FF2B5EF4-FFF2-40B4-BE49-F238E27FC236}">
                <a16:creationId xmlns:a16="http://schemas.microsoft.com/office/drawing/2014/main" id="{5AC82AD9-5417-F143-BFA0-3BFBEB65BE5C}"/>
              </a:ext>
            </a:extLst>
          </p:cNvPr>
          <p:cNvSpPr/>
          <p:nvPr/>
        </p:nvSpPr>
        <p:spPr>
          <a:xfrm>
            <a:off x="3546475" y="1989138"/>
            <a:ext cx="5988050" cy="1433512"/>
          </a:xfrm>
          <a:custGeom>
            <a:avLst/>
            <a:gdLst/>
            <a:ahLst/>
            <a:cxnLst/>
            <a:rect l="l" t="t" r="r" b="b"/>
            <a:pathLst>
              <a:path w="5987415" h="1433829">
                <a:moveTo>
                  <a:pt x="0" y="0"/>
                </a:moveTo>
                <a:lnTo>
                  <a:pt x="5987335" y="0"/>
                </a:lnTo>
                <a:lnTo>
                  <a:pt x="5987335" y="1433361"/>
                </a:lnTo>
                <a:lnTo>
                  <a:pt x="0" y="14333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699"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dirty="0">
              <a:latin typeface="+mn-lt"/>
              <a:ea typeface="+mn-ea"/>
            </a:endParaRPr>
          </a:p>
        </p:txBody>
      </p:sp>
      <p:grpSp>
        <p:nvGrpSpPr>
          <p:cNvPr id="8" name="object 8">
            <a:extLst>
              <a:ext uri="{FF2B5EF4-FFF2-40B4-BE49-F238E27FC236}">
                <a16:creationId xmlns:a16="http://schemas.microsoft.com/office/drawing/2014/main" id="{3ED73687-9D22-874A-89E5-7C5680311624}"/>
              </a:ext>
            </a:extLst>
          </p:cNvPr>
          <p:cNvGrpSpPr/>
          <p:nvPr/>
        </p:nvGrpSpPr>
        <p:grpSpPr>
          <a:xfrm>
            <a:off x="3303939" y="3285754"/>
            <a:ext cx="6550243" cy="2554004"/>
            <a:chOff x="3303939" y="3285754"/>
            <a:chExt cx="6550243" cy="25540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CF742E04-A51B-0647-A666-B21E8F1BF146}"/>
                </a:ext>
              </a:extLst>
            </p:cNvPr>
            <p:cNvSpPr/>
            <p:nvPr/>
          </p:nvSpPr>
          <p:spPr>
            <a:xfrm>
              <a:off x="8404477" y="3852844"/>
              <a:ext cx="1449705" cy="1986914"/>
            </a:xfrm>
            <a:custGeom>
              <a:avLst/>
              <a:gdLst/>
              <a:ahLst/>
              <a:cxnLst/>
              <a:rect l="l" t="t" r="r" b="b"/>
              <a:pathLst>
                <a:path w="1449704" h="1986914">
                  <a:moveTo>
                    <a:pt x="1449461" y="1986639"/>
                  </a:moveTo>
                  <a:lnTo>
                    <a:pt x="0" y="1986639"/>
                  </a:lnTo>
                  <a:lnTo>
                    <a:pt x="0" y="0"/>
                  </a:lnTo>
                  <a:lnTo>
                    <a:pt x="1449461" y="0"/>
                  </a:lnTo>
                  <a:lnTo>
                    <a:pt x="1449461" y="1986639"/>
                  </a:lnTo>
                  <a:close/>
                </a:path>
              </a:pathLst>
            </a:custGeom>
            <a:solidFill>
              <a:srgbClr val="DDEAF6"/>
            </a:solidFill>
          </p:spPr>
          <p:txBody>
            <a:bodyPr lIns="0" tIns="180000" rIns="0" bIns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pc="-15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容器的 </a:t>
              </a:r>
              <a:r>
                <a:rPr lang="en-US" spc="-15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rootfs</a:t>
              </a:r>
              <a:endParaRPr noProof="1">
                <a:latin typeface="+mn-lt"/>
                <a:ea typeface="+mn-ea"/>
              </a:endParaRPr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C3DE76B6-7ADA-7447-B363-F638B5D49DFE}"/>
                </a:ext>
              </a:extLst>
            </p:cNvPr>
            <p:cNvSpPr/>
            <p:nvPr/>
          </p:nvSpPr>
          <p:spPr>
            <a:xfrm>
              <a:off x="8404477" y="3852844"/>
              <a:ext cx="1449705" cy="1986914"/>
            </a:xfrm>
            <a:custGeom>
              <a:avLst/>
              <a:gdLst/>
              <a:ahLst/>
              <a:cxnLst/>
              <a:rect l="l" t="t" r="r" b="b"/>
              <a:pathLst>
                <a:path w="1449704" h="1986914">
                  <a:moveTo>
                    <a:pt x="0" y="0"/>
                  </a:moveTo>
                  <a:lnTo>
                    <a:pt x="1449461" y="0"/>
                  </a:lnTo>
                  <a:lnTo>
                    <a:pt x="1449461" y="1986639"/>
                  </a:lnTo>
                  <a:lnTo>
                    <a:pt x="0" y="198663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B9BD4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342C8D09-0B4F-2D41-A4F3-3D35F3489E60}"/>
                </a:ext>
              </a:extLst>
            </p:cNvPr>
            <p:cNvSpPr/>
            <p:nvPr/>
          </p:nvSpPr>
          <p:spPr>
            <a:xfrm>
              <a:off x="3303939" y="3852844"/>
              <a:ext cx="1449705" cy="1986914"/>
            </a:xfrm>
            <a:custGeom>
              <a:avLst/>
              <a:gdLst/>
              <a:ahLst/>
              <a:cxnLst/>
              <a:rect l="l" t="t" r="r" b="b"/>
              <a:pathLst>
                <a:path w="1449704" h="1986914">
                  <a:moveTo>
                    <a:pt x="1449462" y="1986639"/>
                  </a:moveTo>
                  <a:lnTo>
                    <a:pt x="0" y="1986639"/>
                  </a:lnTo>
                  <a:lnTo>
                    <a:pt x="0" y="0"/>
                  </a:lnTo>
                  <a:lnTo>
                    <a:pt x="1449462" y="0"/>
                  </a:lnTo>
                  <a:lnTo>
                    <a:pt x="1449462" y="1986639"/>
                  </a:lnTo>
                  <a:close/>
                </a:path>
              </a:pathLst>
            </a:custGeom>
            <a:solidFill>
              <a:srgbClr val="DDEAF6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B744B563-3386-344A-A06E-D10AEF270B30}"/>
                </a:ext>
              </a:extLst>
            </p:cNvPr>
            <p:cNvSpPr/>
            <p:nvPr/>
          </p:nvSpPr>
          <p:spPr>
            <a:xfrm>
              <a:off x="3303939" y="3852844"/>
              <a:ext cx="1449705" cy="1986914"/>
            </a:xfrm>
            <a:custGeom>
              <a:avLst/>
              <a:gdLst/>
              <a:ahLst/>
              <a:cxnLst/>
              <a:rect l="l" t="t" r="r" b="b"/>
              <a:pathLst>
                <a:path w="1449704" h="1986914">
                  <a:moveTo>
                    <a:pt x="0" y="0"/>
                  </a:moveTo>
                  <a:lnTo>
                    <a:pt x="1449462" y="0"/>
                  </a:lnTo>
                  <a:lnTo>
                    <a:pt x="1449462" y="1986639"/>
                  </a:lnTo>
                  <a:lnTo>
                    <a:pt x="0" y="1986639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5B9BD4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4E061487-190E-8B46-8461-3DFD44DDE315}"/>
                </a:ext>
              </a:extLst>
            </p:cNvPr>
            <p:cNvSpPr/>
            <p:nvPr/>
          </p:nvSpPr>
          <p:spPr>
            <a:xfrm>
              <a:off x="3521258" y="4514644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4" h="348614">
                  <a:moveTo>
                    <a:pt x="1014820" y="348307"/>
                  </a:moveTo>
                  <a:lnTo>
                    <a:pt x="0" y="348307"/>
                  </a:lnTo>
                  <a:lnTo>
                    <a:pt x="0" y="0"/>
                  </a:lnTo>
                  <a:lnTo>
                    <a:pt x="1014820" y="0"/>
                  </a:lnTo>
                  <a:lnTo>
                    <a:pt x="1014820" y="348307"/>
                  </a:lnTo>
                  <a:close/>
                </a:path>
              </a:pathLst>
            </a:custGeom>
            <a:solidFill>
              <a:srgbClr val="FCE4CD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1AB06B43-DDCF-9446-AF6E-96C3B0A17A20}"/>
                </a:ext>
              </a:extLst>
            </p:cNvPr>
            <p:cNvSpPr/>
            <p:nvPr/>
          </p:nvSpPr>
          <p:spPr>
            <a:xfrm>
              <a:off x="3521258" y="4514644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4" h="348614">
                  <a:moveTo>
                    <a:pt x="1014820" y="0"/>
                  </a:moveTo>
                  <a:lnTo>
                    <a:pt x="1014820" y="348307"/>
                  </a:lnTo>
                  <a:lnTo>
                    <a:pt x="0" y="348307"/>
                  </a:lnTo>
                  <a:lnTo>
                    <a:pt x="0" y="0"/>
                  </a:lnTo>
                  <a:lnTo>
                    <a:pt x="1014820" y="0"/>
                  </a:lnTo>
                  <a:close/>
                </a:path>
              </a:pathLst>
            </a:custGeom>
            <a:ln w="12699">
              <a:solidFill>
                <a:srgbClr val="ED7D31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C7CA2D56-40E0-D74F-ABFB-F9BEF1315FE6}"/>
                </a:ext>
              </a:extLst>
            </p:cNvPr>
            <p:cNvSpPr/>
            <p:nvPr/>
          </p:nvSpPr>
          <p:spPr>
            <a:xfrm>
              <a:off x="3521259" y="4921399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4" h="348614">
                  <a:moveTo>
                    <a:pt x="1014820" y="348307"/>
                  </a:moveTo>
                  <a:lnTo>
                    <a:pt x="0" y="348307"/>
                  </a:lnTo>
                  <a:lnTo>
                    <a:pt x="0" y="0"/>
                  </a:lnTo>
                  <a:lnTo>
                    <a:pt x="1014820" y="0"/>
                  </a:lnTo>
                  <a:lnTo>
                    <a:pt x="1014820" y="348307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16" name="object 16">
              <a:extLst>
                <a:ext uri="{FF2B5EF4-FFF2-40B4-BE49-F238E27FC236}">
                  <a16:creationId xmlns:a16="http://schemas.microsoft.com/office/drawing/2014/main" id="{49FE92DF-92CA-034A-A276-CB09C66F427F}"/>
                </a:ext>
              </a:extLst>
            </p:cNvPr>
            <p:cNvSpPr/>
            <p:nvPr/>
          </p:nvSpPr>
          <p:spPr>
            <a:xfrm>
              <a:off x="3521259" y="4921399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4" h="348614">
                  <a:moveTo>
                    <a:pt x="1014820" y="0"/>
                  </a:moveTo>
                  <a:lnTo>
                    <a:pt x="1014820" y="348307"/>
                  </a:lnTo>
                  <a:lnTo>
                    <a:pt x="0" y="348307"/>
                  </a:lnTo>
                  <a:lnTo>
                    <a:pt x="0" y="0"/>
                  </a:lnTo>
                  <a:lnTo>
                    <a:pt x="1014820" y="0"/>
                  </a:lnTo>
                  <a:close/>
                </a:path>
              </a:pathLst>
            </a:custGeom>
            <a:ln w="12699">
              <a:solidFill>
                <a:srgbClr val="FFC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FE0FC4BC-DF5B-9B43-8D9F-D805888D2F8B}"/>
                </a:ext>
              </a:extLst>
            </p:cNvPr>
            <p:cNvSpPr/>
            <p:nvPr/>
          </p:nvSpPr>
          <p:spPr>
            <a:xfrm>
              <a:off x="3521259" y="5328155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4" h="348614">
                  <a:moveTo>
                    <a:pt x="1014820" y="348306"/>
                  </a:moveTo>
                  <a:lnTo>
                    <a:pt x="0" y="348306"/>
                  </a:lnTo>
                  <a:lnTo>
                    <a:pt x="0" y="0"/>
                  </a:lnTo>
                  <a:lnTo>
                    <a:pt x="1014820" y="0"/>
                  </a:lnTo>
                  <a:lnTo>
                    <a:pt x="1014820" y="348306"/>
                  </a:lnTo>
                  <a:close/>
                </a:path>
              </a:pathLst>
            </a:custGeom>
            <a:solidFill>
              <a:srgbClr val="C9DAF7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DF2B3D7A-73CB-8646-A67F-5FFD9DB9F1B0}"/>
                </a:ext>
              </a:extLst>
            </p:cNvPr>
            <p:cNvSpPr/>
            <p:nvPr/>
          </p:nvSpPr>
          <p:spPr>
            <a:xfrm>
              <a:off x="3521259" y="5328155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4" h="348614">
                  <a:moveTo>
                    <a:pt x="1014820" y="0"/>
                  </a:moveTo>
                  <a:lnTo>
                    <a:pt x="1014820" y="348306"/>
                  </a:lnTo>
                  <a:lnTo>
                    <a:pt x="0" y="348306"/>
                  </a:lnTo>
                  <a:lnTo>
                    <a:pt x="0" y="0"/>
                  </a:lnTo>
                  <a:lnTo>
                    <a:pt x="1014820" y="0"/>
                  </a:lnTo>
                  <a:close/>
                </a:path>
              </a:pathLst>
            </a:custGeom>
            <a:ln w="12699">
              <a:solidFill>
                <a:srgbClr val="4472C4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94A66253-8C4B-5544-9EB7-04ABF458F774}"/>
                </a:ext>
              </a:extLst>
            </p:cNvPr>
            <p:cNvSpPr/>
            <p:nvPr/>
          </p:nvSpPr>
          <p:spPr>
            <a:xfrm>
              <a:off x="4038811" y="3285844"/>
              <a:ext cx="391795" cy="1198245"/>
            </a:xfrm>
            <a:custGeom>
              <a:avLst/>
              <a:gdLst/>
              <a:ahLst/>
              <a:cxnLst/>
              <a:rect l="l" t="t" r="r" b="b"/>
              <a:pathLst>
                <a:path w="391795" h="1198245">
                  <a:moveTo>
                    <a:pt x="0" y="1197772"/>
                  </a:moveTo>
                  <a:lnTo>
                    <a:pt x="391556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BFC0D3F7-B970-1549-862A-E637F23FF028}"/>
                </a:ext>
              </a:extLst>
            </p:cNvPr>
            <p:cNvSpPr/>
            <p:nvPr/>
          </p:nvSpPr>
          <p:spPr>
            <a:xfrm>
              <a:off x="4031958" y="4470106"/>
              <a:ext cx="20955" cy="31750"/>
            </a:xfrm>
            <a:custGeom>
              <a:avLst/>
              <a:gdLst/>
              <a:ahLst/>
              <a:cxnLst/>
              <a:rect l="l" t="t" r="r" b="b"/>
              <a:pathLst>
                <a:path w="20954" h="31750">
                  <a:moveTo>
                    <a:pt x="1036" y="31301"/>
                  </a:moveTo>
                  <a:lnTo>
                    <a:pt x="0" y="0"/>
                  </a:lnTo>
                  <a:lnTo>
                    <a:pt x="6852" y="13509"/>
                  </a:lnTo>
                  <a:lnTo>
                    <a:pt x="20362" y="6656"/>
                  </a:lnTo>
                  <a:lnTo>
                    <a:pt x="1036" y="31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CC506A90-BC27-004A-B1CA-B1B22A4F1B49}"/>
                </a:ext>
              </a:extLst>
            </p:cNvPr>
            <p:cNvSpPr/>
            <p:nvPr/>
          </p:nvSpPr>
          <p:spPr>
            <a:xfrm>
              <a:off x="4031958" y="4470106"/>
              <a:ext cx="20955" cy="31750"/>
            </a:xfrm>
            <a:custGeom>
              <a:avLst/>
              <a:gdLst/>
              <a:ahLst/>
              <a:cxnLst/>
              <a:rect l="l" t="t" r="r" b="b"/>
              <a:pathLst>
                <a:path w="20954" h="31750">
                  <a:moveTo>
                    <a:pt x="6852" y="13509"/>
                  </a:moveTo>
                  <a:lnTo>
                    <a:pt x="0" y="0"/>
                  </a:lnTo>
                  <a:lnTo>
                    <a:pt x="1036" y="31301"/>
                  </a:lnTo>
                  <a:lnTo>
                    <a:pt x="20362" y="6656"/>
                  </a:lnTo>
                  <a:lnTo>
                    <a:pt x="6852" y="13509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D4A924AC-39EF-7B4F-9332-A24609EB3B9D}"/>
                </a:ext>
              </a:extLst>
            </p:cNvPr>
            <p:cNvSpPr/>
            <p:nvPr/>
          </p:nvSpPr>
          <p:spPr>
            <a:xfrm>
              <a:off x="4036454" y="3285799"/>
              <a:ext cx="394335" cy="1604010"/>
            </a:xfrm>
            <a:custGeom>
              <a:avLst/>
              <a:gdLst/>
              <a:ahLst/>
              <a:cxnLst/>
              <a:rect l="l" t="t" r="r" b="b"/>
              <a:pathLst>
                <a:path w="394335" h="1604010">
                  <a:moveTo>
                    <a:pt x="0" y="1603899"/>
                  </a:moveTo>
                  <a:lnTo>
                    <a:pt x="393914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3C34BC51-A781-3E43-A266-1957C00D2910}"/>
                </a:ext>
              </a:extLst>
            </p:cNvPr>
            <p:cNvSpPr/>
            <p:nvPr/>
          </p:nvSpPr>
          <p:spPr>
            <a:xfrm>
              <a:off x="4028607" y="4876741"/>
              <a:ext cx="20955" cy="31750"/>
            </a:xfrm>
            <a:custGeom>
              <a:avLst/>
              <a:gdLst/>
              <a:ahLst/>
              <a:cxnLst/>
              <a:rect l="l" t="t" r="r" b="b"/>
              <a:pathLst>
                <a:path w="20954" h="31750">
                  <a:moveTo>
                    <a:pt x="3383" y="31135"/>
                  </a:moveTo>
                  <a:lnTo>
                    <a:pt x="0" y="0"/>
                  </a:lnTo>
                  <a:lnTo>
                    <a:pt x="7847" y="12957"/>
                  </a:lnTo>
                  <a:lnTo>
                    <a:pt x="20804" y="5109"/>
                  </a:lnTo>
                  <a:lnTo>
                    <a:pt x="3383" y="311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A711BD88-F02F-0049-92AD-FDEC964F0910}"/>
                </a:ext>
              </a:extLst>
            </p:cNvPr>
            <p:cNvSpPr/>
            <p:nvPr/>
          </p:nvSpPr>
          <p:spPr>
            <a:xfrm>
              <a:off x="4028607" y="4876741"/>
              <a:ext cx="20955" cy="31750"/>
            </a:xfrm>
            <a:custGeom>
              <a:avLst/>
              <a:gdLst/>
              <a:ahLst/>
              <a:cxnLst/>
              <a:rect l="l" t="t" r="r" b="b"/>
              <a:pathLst>
                <a:path w="20954" h="31750">
                  <a:moveTo>
                    <a:pt x="7847" y="12957"/>
                  </a:moveTo>
                  <a:lnTo>
                    <a:pt x="0" y="0"/>
                  </a:lnTo>
                  <a:lnTo>
                    <a:pt x="3383" y="31135"/>
                  </a:lnTo>
                  <a:lnTo>
                    <a:pt x="20804" y="5109"/>
                  </a:lnTo>
                  <a:lnTo>
                    <a:pt x="7847" y="1295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8AB0287C-EFD6-B347-8D98-6732120D5CFB}"/>
                </a:ext>
              </a:extLst>
            </p:cNvPr>
            <p:cNvSpPr/>
            <p:nvPr/>
          </p:nvSpPr>
          <p:spPr>
            <a:xfrm>
              <a:off x="4034969" y="3285754"/>
              <a:ext cx="395605" cy="2010410"/>
            </a:xfrm>
            <a:custGeom>
              <a:avLst/>
              <a:gdLst/>
              <a:ahLst/>
              <a:cxnLst/>
              <a:rect l="l" t="t" r="r" b="b"/>
              <a:pathLst>
                <a:path w="395604" h="2010410">
                  <a:moveTo>
                    <a:pt x="0" y="2010370"/>
                  </a:moveTo>
                  <a:lnTo>
                    <a:pt x="39540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95BB1F56-E5AE-6C4A-BBBA-772451538A2B}"/>
                </a:ext>
              </a:extLst>
            </p:cNvPr>
            <p:cNvSpPr/>
            <p:nvPr/>
          </p:nvSpPr>
          <p:spPr>
            <a:xfrm>
              <a:off x="4026526" y="5283547"/>
              <a:ext cx="21590" cy="31115"/>
            </a:xfrm>
            <a:custGeom>
              <a:avLst/>
              <a:gdLst/>
              <a:ahLst/>
              <a:cxnLst/>
              <a:rect l="l" t="t" r="r" b="b"/>
              <a:pathLst>
                <a:path w="21589" h="31114">
                  <a:moveTo>
                    <a:pt x="4830" y="30944"/>
                  </a:moveTo>
                  <a:lnTo>
                    <a:pt x="0" y="0"/>
                  </a:lnTo>
                  <a:lnTo>
                    <a:pt x="8443" y="12577"/>
                  </a:lnTo>
                  <a:lnTo>
                    <a:pt x="21020" y="4134"/>
                  </a:lnTo>
                  <a:lnTo>
                    <a:pt x="4830" y="309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791DDE7A-827E-8F42-BAE8-4533438A8162}"/>
                </a:ext>
              </a:extLst>
            </p:cNvPr>
            <p:cNvSpPr/>
            <p:nvPr/>
          </p:nvSpPr>
          <p:spPr>
            <a:xfrm>
              <a:off x="4026526" y="5283547"/>
              <a:ext cx="21590" cy="31115"/>
            </a:xfrm>
            <a:custGeom>
              <a:avLst/>
              <a:gdLst/>
              <a:ahLst/>
              <a:cxnLst/>
              <a:rect l="l" t="t" r="r" b="b"/>
              <a:pathLst>
                <a:path w="21589" h="31114">
                  <a:moveTo>
                    <a:pt x="8443" y="12577"/>
                  </a:moveTo>
                  <a:lnTo>
                    <a:pt x="0" y="0"/>
                  </a:lnTo>
                  <a:lnTo>
                    <a:pt x="4830" y="30944"/>
                  </a:lnTo>
                  <a:lnTo>
                    <a:pt x="21020" y="4134"/>
                  </a:lnTo>
                  <a:lnTo>
                    <a:pt x="8443" y="12577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A412E119-A752-684F-B992-34325DED2DFF}"/>
                </a:ext>
              </a:extLst>
            </p:cNvPr>
            <p:cNvSpPr/>
            <p:nvPr/>
          </p:nvSpPr>
          <p:spPr>
            <a:xfrm>
              <a:off x="4998212" y="3852844"/>
              <a:ext cx="1449705" cy="1986914"/>
            </a:xfrm>
            <a:custGeom>
              <a:avLst/>
              <a:gdLst/>
              <a:ahLst/>
              <a:cxnLst/>
              <a:rect l="l" t="t" r="r" b="b"/>
              <a:pathLst>
                <a:path w="1449704" h="1986914">
                  <a:moveTo>
                    <a:pt x="0" y="0"/>
                  </a:moveTo>
                  <a:lnTo>
                    <a:pt x="1449461" y="0"/>
                  </a:lnTo>
                  <a:lnTo>
                    <a:pt x="1449461" y="1986639"/>
                  </a:lnTo>
                  <a:lnTo>
                    <a:pt x="0" y="1986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12699">
              <a:solidFill>
                <a:srgbClr val="31538F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DBFDB615-2E3A-D447-93CA-ACE5B825BA9E}"/>
                </a:ext>
              </a:extLst>
            </p:cNvPr>
            <p:cNvSpPr/>
            <p:nvPr/>
          </p:nvSpPr>
          <p:spPr>
            <a:xfrm>
              <a:off x="4536055" y="4688797"/>
              <a:ext cx="2316480" cy="0"/>
            </a:xfrm>
            <a:custGeom>
              <a:avLst/>
              <a:gdLst/>
              <a:ahLst/>
              <a:cxnLst/>
              <a:rect l="l" t="t" r="r" b="b"/>
              <a:pathLst>
                <a:path w="2316479">
                  <a:moveTo>
                    <a:pt x="0" y="0"/>
                  </a:moveTo>
                  <a:lnTo>
                    <a:pt x="585194" y="0"/>
                  </a:lnTo>
                </a:path>
                <a:path w="2316479">
                  <a:moveTo>
                    <a:pt x="1788580" y="0"/>
                  </a:moveTo>
                  <a:lnTo>
                    <a:pt x="2316056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C12CBBB4-822E-1045-8157-082E7F55CA0E}"/>
                </a:ext>
              </a:extLst>
            </p:cNvPr>
            <p:cNvSpPr/>
            <p:nvPr/>
          </p:nvSpPr>
          <p:spPr>
            <a:xfrm>
              <a:off x="6841399" y="467808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29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81343A87-1038-984C-8A5A-3F244B0441E0}"/>
                </a:ext>
              </a:extLst>
            </p:cNvPr>
            <p:cNvSpPr/>
            <p:nvPr/>
          </p:nvSpPr>
          <p:spPr>
            <a:xfrm>
              <a:off x="6841399" y="4678085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29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4D13A33E-046E-EB4E-9A16-C84E5C4690D1}"/>
                </a:ext>
              </a:extLst>
            </p:cNvPr>
            <p:cNvSpPr/>
            <p:nvPr/>
          </p:nvSpPr>
          <p:spPr>
            <a:xfrm>
              <a:off x="4536055" y="5095552"/>
              <a:ext cx="2316480" cy="0"/>
            </a:xfrm>
            <a:custGeom>
              <a:avLst/>
              <a:gdLst/>
              <a:ahLst/>
              <a:cxnLst/>
              <a:rect l="l" t="t" r="r" b="b"/>
              <a:pathLst>
                <a:path w="2316479">
                  <a:moveTo>
                    <a:pt x="0" y="0"/>
                  </a:moveTo>
                  <a:lnTo>
                    <a:pt x="585193" y="0"/>
                  </a:lnTo>
                </a:path>
                <a:path w="2316479">
                  <a:moveTo>
                    <a:pt x="1788579" y="0"/>
                  </a:moveTo>
                  <a:lnTo>
                    <a:pt x="2316056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DD3088D0-D579-C049-821C-9318A44F8907}"/>
                </a:ext>
              </a:extLst>
            </p:cNvPr>
            <p:cNvSpPr/>
            <p:nvPr/>
          </p:nvSpPr>
          <p:spPr>
            <a:xfrm>
              <a:off x="6841400" y="508484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29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34" name="object 34">
              <a:extLst>
                <a:ext uri="{FF2B5EF4-FFF2-40B4-BE49-F238E27FC236}">
                  <a16:creationId xmlns:a16="http://schemas.microsoft.com/office/drawing/2014/main" id="{A6CCC78D-0D51-8743-B707-2A7FEA71B66F}"/>
                </a:ext>
              </a:extLst>
            </p:cNvPr>
            <p:cNvSpPr/>
            <p:nvPr/>
          </p:nvSpPr>
          <p:spPr>
            <a:xfrm>
              <a:off x="6841400" y="508484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29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35" name="object 35">
              <a:extLst>
                <a:ext uri="{FF2B5EF4-FFF2-40B4-BE49-F238E27FC236}">
                  <a16:creationId xmlns:a16="http://schemas.microsoft.com/office/drawing/2014/main" id="{6072BABC-A65E-D341-8065-93849D18FE7D}"/>
                </a:ext>
              </a:extLst>
            </p:cNvPr>
            <p:cNvSpPr/>
            <p:nvPr/>
          </p:nvSpPr>
          <p:spPr>
            <a:xfrm>
              <a:off x="4536056" y="5502308"/>
              <a:ext cx="2316480" cy="0"/>
            </a:xfrm>
            <a:custGeom>
              <a:avLst/>
              <a:gdLst/>
              <a:ahLst/>
              <a:cxnLst/>
              <a:rect l="l" t="t" r="r" b="b"/>
              <a:pathLst>
                <a:path w="2316479">
                  <a:moveTo>
                    <a:pt x="0" y="0"/>
                  </a:moveTo>
                  <a:lnTo>
                    <a:pt x="585193" y="0"/>
                  </a:lnTo>
                </a:path>
                <a:path w="2316479">
                  <a:moveTo>
                    <a:pt x="1788579" y="0"/>
                  </a:moveTo>
                  <a:lnTo>
                    <a:pt x="2316056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36" name="object 36">
              <a:extLst>
                <a:ext uri="{FF2B5EF4-FFF2-40B4-BE49-F238E27FC236}">
                  <a16:creationId xmlns:a16="http://schemas.microsoft.com/office/drawing/2014/main" id="{A1D7DCCB-739A-A744-A2B3-DA08DDF4A5C4}"/>
                </a:ext>
              </a:extLst>
            </p:cNvPr>
            <p:cNvSpPr/>
            <p:nvPr/>
          </p:nvSpPr>
          <p:spPr>
            <a:xfrm>
              <a:off x="6841401" y="549159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11" y="10711"/>
                  </a:lnTo>
                  <a:lnTo>
                    <a:pt x="0" y="0"/>
                  </a:lnTo>
                  <a:lnTo>
                    <a:pt x="29429" y="10711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37" name="object 37">
              <a:extLst>
                <a:ext uri="{FF2B5EF4-FFF2-40B4-BE49-F238E27FC236}">
                  <a16:creationId xmlns:a16="http://schemas.microsoft.com/office/drawing/2014/main" id="{E7A73792-C74E-544E-BB60-CEC45F65F041}"/>
                </a:ext>
              </a:extLst>
            </p:cNvPr>
            <p:cNvSpPr/>
            <p:nvPr/>
          </p:nvSpPr>
          <p:spPr>
            <a:xfrm>
              <a:off x="6841401" y="549159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11" y="10711"/>
                  </a:moveTo>
                  <a:lnTo>
                    <a:pt x="0" y="21423"/>
                  </a:lnTo>
                  <a:lnTo>
                    <a:pt x="29429" y="10711"/>
                  </a:lnTo>
                  <a:lnTo>
                    <a:pt x="0" y="0"/>
                  </a:lnTo>
                  <a:lnTo>
                    <a:pt x="10711" y="10711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5F758F2D-A4B4-5B44-9841-F14ECAB73733}"/>
                </a:ext>
              </a:extLst>
            </p:cNvPr>
            <p:cNvSpPr/>
            <p:nvPr/>
          </p:nvSpPr>
          <p:spPr>
            <a:xfrm>
              <a:off x="6884754" y="4514644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5" h="348614">
                  <a:moveTo>
                    <a:pt x="1014820" y="348307"/>
                  </a:moveTo>
                  <a:lnTo>
                    <a:pt x="0" y="348307"/>
                  </a:lnTo>
                  <a:lnTo>
                    <a:pt x="0" y="0"/>
                  </a:lnTo>
                  <a:lnTo>
                    <a:pt x="1014820" y="0"/>
                  </a:lnTo>
                  <a:lnTo>
                    <a:pt x="1014820" y="348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8CFDC0CE-0FAC-0B47-BE32-DA8C3D52A3E9}"/>
                </a:ext>
              </a:extLst>
            </p:cNvPr>
            <p:cNvSpPr/>
            <p:nvPr/>
          </p:nvSpPr>
          <p:spPr>
            <a:xfrm>
              <a:off x="6884754" y="4514644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5" h="348614">
                  <a:moveTo>
                    <a:pt x="1014820" y="0"/>
                  </a:moveTo>
                  <a:lnTo>
                    <a:pt x="1014820" y="348307"/>
                  </a:lnTo>
                  <a:lnTo>
                    <a:pt x="0" y="348307"/>
                  </a:lnTo>
                  <a:lnTo>
                    <a:pt x="0" y="0"/>
                  </a:lnTo>
                  <a:lnTo>
                    <a:pt x="1014820" y="0"/>
                  </a:lnTo>
                  <a:close/>
                </a:path>
              </a:pathLst>
            </a:custGeom>
            <a:ln w="12699">
              <a:solidFill>
                <a:srgbClr val="70AD47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10A334C3-7D37-AC41-BD00-12A63BD9D69F}"/>
                </a:ext>
              </a:extLst>
            </p:cNvPr>
            <p:cNvSpPr/>
            <p:nvPr/>
          </p:nvSpPr>
          <p:spPr>
            <a:xfrm>
              <a:off x="6884755" y="4921399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5" h="348614">
                  <a:moveTo>
                    <a:pt x="1014820" y="348307"/>
                  </a:moveTo>
                  <a:lnTo>
                    <a:pt x="0" y="348307"/>
                  </a:lnTo>
                  <a:lnTo>
                    <a:pt x="0" y="0"/>
                  </a:lnTo>
                  <a:lnTo>
                    <a:pt x="1014820" y="0"/>
                  </a:lnTo>
                  <a:lnTo>
                    <a:pt x="1014820" y="3483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2668B0C1-32C0-FC41-93A4-503602E45866}"/>
                </a:ext>
              </a:extLst>
            </p:cNvPr>
            <p:cNvSpPr/>
            <p:nvPr/>
          </p:nvSpPr>
          <p:spPr>
            <a:xfrm>
              <a:off x="6884755" y="4921399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5" h="348614">
                  <a:moveTo>
                    <a:pt x="1014820" y="0"/>
                  </a:moveTo>
                  <a:lnTo>
                    <a:pt x="1014820" y="348307"/>
                  </a:lnTo>
                  <a:lnTo>
                    <a:pt x="0" y="348307"/>
                  </a:lnTo>
                  <a:lnTo>
                    <a:pt x="0" y="0"/>
                  </a:lnTo>
                  <a:lnTo>
                    <a:pt x="1014820" y="0"/>
                  </a:lnTo>
                  <a:close/>
                </a:path>
              </a:pathLst>
            </a:custGeom>
            <a:ln w="12699">
              <a:solidFill>
                <a:srgbClr val="70AD47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42" name="object 42">
              <a:extLst>
                <a:ext uri="{FF2B5EF4-FFF2-40B4-BE49-F238E27FC236}">
                  <a16:creationId xmlns:a16="http://schemas.microsoft.com/office/drawing/2014/main" id="{9A76DE08-B539-E748-A765-E72921310494}"/>
                </a:ext>
              </a:extLst>
            </p:cNvPr>
            <p:cNvSpPr/>
            <p:nvPr/>
          </p:nvSpPr>
          <p:spPr>
            <a:xfrm>
              <a:off x="6884756" y="5328155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5" h="348614">
                  <a:moveTo>
                    <a:pt x="1014820" y="348306"/>
                  </a:moveTo>
                  <a:lnTo>
                    <a:pt x="0" y="348306"/>
                  </a:lnTo>
                  <a:lnTo>
                    <a:pt x="0" y="0"/>
                  </a:lnTo>
                  <a:lnTo>
                    <a:pt x="1014820" y="0"/>
                  </a:lnTo>
                  <a:lnTo>
                    <a:pt x="1014820" y="3483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sp>
          <p:nvSpPr>
            <p:cNvPr id="43" name="object 43">
              <a:extLst>
                <a:ext uri="{FF2B5EF4-FFF2-40B4-BE49-F238E27FC236}">
                  <a16:creationId xmlns:a16="http://schemas.microsoft.com/office/drawing/2014/main" id="{FE5A865A-A4B7-244B-82E6-02059E9D592F}"/>
                </a:ext>
              </a:extLst>
            </p:cNvPr>
            <p:cNvSpPr/>
            <p:nvPr/>
          </p:nvSpPr>
          <p:spPr>
            <a:xfrm>
              <a:off x="6884756" y="5328155"/>
              <a:ext cx="1015365" cy="348615"/>
            </a:xfrm>
            <a:custGeom>
              <a:avLst/>
              <a:gdLst/>
              <a:ahLst/>
              <a:cxnLst/>
              <a:rect l="l" t="t" r="r" b="b"/>
              <a:pathLst>
                <a:path w="1015365" h="348614">
                  <a:moveTo>
                    <a:pt x="1014820" y="0"/>
                  </a:moveTo>
                  <a:lnTo>
                    <a:pt x="1014820" y="348306"/>
                  </a:lnTo>
                  <a:lnTo>
                    <a:pt x="0" y="348306"/>
                  </a:lnTo>
                  <a:lnTo>
                    <a:pt x="0" y="0"/>
                  </a:lnTo>
                  <a:lnTo>
                    <a:pt x="1014820" y="0"/>
                  </a:lnTo>
                  <a:close/>
                </a:path>
              </a:pathLst>
            </a:custGeom>
            <a:ln w="12699">
              <a:solidFill>
                <a:srgbClr val="70AD47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</p:grpSp>
      <p:sp>
        <p:nvSpPr>
          <p:cNvPr id="28676" name="object 45">
            <a:extLst>
              <a:ext uri="{FF2B5EF4-FFF2-40B4-BE49-F238E27FC236}">
                <a16:creationId xmlns:a16="http://schemas.microsoft.com/office/drawing/2014/main" id="{F0BE3C94-F1AD-2745-A099-C5B83EE01D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250" y="171450"/>
            <a:ext cx="8623300" cy="690563"/>
          </a:xfrm>
        </p:spPr>
        <p:txBody>
          <a:bodyPr lIns="0" tIns="12700" rIns="0" bIns="0">
            <a:spAutoFit/>
          </a:bodyPr>
          <a:lstStyle/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zh-CN">
                <a:latin typeface="Arial Narrow" panose="020B0604020202020204" pitchFamily="34" charset="0"/>
              </a:rPr>
              <a:t>从镜像到运行容器经历了什么</a:t>
            </a:r>
            <a:endParaRPr lang="en-US" altLang="en-CN">
              <a:latin typeface="Arial Narrow" panose="020B0604020202020204" pitchFamily="34" charset="0"/>
            </a:endParaRPr>
          </a:p>
        </p:txBody>
      </p:sp>
      <p:grpSp>
        <p:nvGrpSpPr>
          <p:cNvPr id="28677" name="object 47">
            <a:extLst>
              <a:ext uri="{FF2B5EF4-FFF2-40B4-BE49-F238E27FC236}">
                <a16:creationId xmlns:a16="http://schemas.microsoft.com/office/drawing/2014/main" id="{CA48BE0C-64AA-B24F-B76A-3D1B450393CF}"/>
              </a:ext>
            </a:extLst>
          </p:cNvPr>
          <p:cNvGrpSpPr>
            <a:grpSpLocks/>
          </p:cNvGrpSpPr>
          <p:nvPr/>
        </p:nvGrpSpPr>
        <p:grpSpPr bwMode="auto">
          <a:xfrm>
            <a:off x="5726113" y="3281363"/>
            <a:ext cx="1657350" cy="569912"/>
            <a:chOff x="5726246" y="3281082"/>
            <a:chExt cx="1657985" cy="570865"/>
          </a:xfrm>
        </p:grpSpPr>
        <p:sp>
          <p:nvSpPr>
            <p:cNvPr id="28710" name="object 48">
              <a:extLst>
                <a:ext uri="{FF2B5EF4-FFF2-40B4-BE49-F238E27FC236}">
                  <a16:creationId xmlns:a16="http://schemas.microsoft.com/office/drawing/2014/main" id="{A17F16D0-BEBC-8A4F-8C6C-E98589D3A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1851" y="3285845"/>
              <a:ext cx="384175" cy="540385"/>
            </a:xfrm>
            <a:custGeom>
              <a:avLst/>
              <a:gdLst>
                <a:gd name="T0" fmla="*/ 0 w 384175"/>
                <a:gd name="T1" fmla="*/ 540390 h 540385"/>
                <a:gd name="T2" fmla="*/ 383991 w 384175"/>
                <a:gd name="T3" fmla="*/ 0 h 54038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84175" h="540385">
                  <a:moveTo>
                    <a:pt x="0" y="540390"/>
                  </a:moveTo>
                  <a:lnTo>
                    <a:pt x="383991" y="0"/>
                  </a:lnTo>
                </a:path>
              </a:pathLst>
            </a:custGeom>
            <a:noFill/>
            <a:ln w="952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11" name="object 49">
              <a:extLst>
                <a:ext uri="{FF2B5EF4-FFF2-40B4-BE49-F238E27FC236}">
                  <a16:creationId xmlns:a16="http://schemas.microsoft.com/office/drawing/2014/main" id="{2F0AAD55-F74E-9942-996A-D9841538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1009" y="3811299"/>
              <a:ext cx="26034" cy="30480"/>
            </a:xfrm>
            <a:custGeom>
              <a:avLst/>
              <a:gdLst>
                <a:gd name="T0" fmla="*/ 0 w 26035"/>
                <a:gd name="T1" fmla="*/ 30196 h 30479"/>
                <a:gd name="T2" fmla="*/ 8314 w 26035"/>
                <a:gd name="T3" fmla="*/ 0 h 30479"/>
                <a:gd name="T4" fmla="*/ 10842 w 26035"/>
                <a:gd name="T5" fmla="*/ 14936 h 30479"/>
                <a:gd name="T6" fmla="*/ 25776 w 26035"/>
                <a:gd name="T7" fmla="*/ 12409 h 30479"/>
                <a:gd name="T8" fmla="*/ 0 w 26035"/>
                <a:gd name="T9" fmla="*/ 30196 h 30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35" h="30479">
                  <a:moveTo>
                    <a:pt x="0" y="30194"/>
                  </a:moveTo>
                  <a:lnTo>
                    <a:pt x="8314" y="0"/>
                  </a:lnTo>
                  <a:lnTo>
                    <a:pt x="10842" y="14936"/>
                  </a:lnTo>
                  <a:lnTo>
                    <a:pt x="25778" y="12409"/>
                  </a:lnTo>
                  <a:lnTo>
                    <a:pt x="0" y="3019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12" name="object 50">
              <a:extLst>
                <a:ext uri="{FF2B5EF4-FFF2-40B4-BE49-F238E27FC236}">
                  <a16:creationId xmlns:a16="http://schemas.microsoft.com/office/drawing/2014/main" id="{22185F2A-E450-EA4A-B2CA-E805F46F6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1009" y="3811299"/>
              <a:ext cx="26034" cy="30480"/>
            </a:xfrm>
            <a:custGeom>
              <a:avLst/>
              <a:gdLst>
                <a:gd name="T0" fmla="*/ 10842 w 26035"/>
                <a:gd name="T1" fmla="*/ 14936 h 30479"/>
                <a:gd name="T2" fmla="*/ 8314 w 26035"/>
                <a:gd name="T3" fmla="*/ 0 h 30479"/>
                <a:gd name="T4" fmla="*/ 0 w 26035"/>
                <a:gd name="T5" fmla="*/ 30196 h 30479"/>
                <a:gd name="T6" fmla="*/ 25776 w 26035"/>
                <a:gd name="T7" fmla="*/ 12409 h 30479"/>
                <a:gd name="T8" fmla="*/ 10842 w 26035"/>
                <a:gd name="T9" fmla="*/ 14936 h 30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35" h="30479">
                  <a:moveTo>
                    <a:pt x="10842" y="14936"/>
                  </a:moveTo>
                  <a:lnTo>
                    <a:pt x="8314" y="0"/>
                  </a:lnTo>
                  <a:lnTo>
                    <a:pt x="0" y="30194"/>
                  </a:lnTo>
                  <a:lnTo>
                    <a:pt x="25778" y="12409"/>
                  </a:lnTo>
                  <a:lnTo>
                    <a:pt x="10842" y="14936"/>
                  </a:lnTo>
                  <a:close/>
                </a:path>
              </a:pathLst>
            </a:custGeom>
            <a:noFill/>
            <a:ln w="952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13" name="object 51">
              <a:extLst>
                <a:ext uri="{FF2B5EF4-FFF2-40B4-BE49-F238E27FC236}">
                  <a16:creationId xmlns:a16="http://schemas.microsoft.com/office/drawing/2014/main" id="{9A36ABB8-24BF-4F47-B782-CF4EDB16F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5566" y="3285845"/>
              <a:ext cx="1236980" cy="553720"/>
            </a:xfrm>
            <a:custGeom>
              <a:avLst/>
              <a:gdLst>
                <a:gd name="T0" fmla="*/ 1236808 w 1236979"/>
                <a:gd name="T1" fmla="*/ 553662 h 553720"/>
                <a:gd name="T2" fmla="*/ 0 w 1236979"/>
                <a:gd name="T3" fmla="*/ 0 h 55372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36979" h="553720">
                  <a:moveTo>
                    <a:pt x="1236806" y="553662"/>
                  </a:moveTo>
                  <a:lnTo>
                    <a:pt x="0" y="0"/>
                  </a:lnTo>
                </a:path>
              </a:pathLst>
            </a:custGeom>
            <a:noFill/>
            <a:ln w="952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14" name="object 52">
              <a:extLst>
                <a:ext uri="{FF2B5EF4-FFF2-40B4-BE49-F238E27FC236}">
                  <a16:creationId xmlns:a16="http://schemas.microsoft.com/office/drawing/2014/main" id="{11DDC576-45EB-F143-AEEB-7E4553E77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219" y="3825354"/>
              <a:ext cx="31750" cy="22225"/>
            </a:xfrm>
            <a:custGeom>
              <a:avLst/>
              <a:gdLst>
                <a:gd name="T0" fmla="*/ 31237 w 31750"/>
                <a:gd name="T1" fmla="*/ 21801 h 22225"/>
                <a:gd name="T2" fmla="*/ 0 w 31750"/>
                <a:gd name="T3" fmla="*/ 19553 h 22225"/>
                <a:gd name="T4" fmla="*/ 14153 w 31750"/>
                <a:gd name="T5" fmla="*/ 14153 h 22225"/>
                <a:gd name="T6" fmla="*/ 8753 w 31750"/>
                <a:gd name="T7" fmla="*/ 0 h 22225"/>
                <a:gd name="T8" fmla="*/ 31237 w 31750"/>
                <a:gd name="T9" fmla="*/ 21801 h 22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750" h="22225">
                  <a:moveTo>
                    <a:pt x="31237" y="21801"/>
                  </a:moveTo>
                  <a:lnTo>
                    <a:pt x="0" y="19553"/>
                  </a:lnTo>
                  <a:lnTo>
                    <a:pt x="14153" y="14153"/>
                  </a:lnTo>
                  <a:lnTo>
                    <a:pt x="8753" y="0"/>
                  </a:lnTo>
                  <a:lnTo>
                    <a:pt x="31237" y="218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15" name="object 53">
              <a:extLst>
                <a:ext uri="{FF2B5EF4-FFF2-40B4-BE49-F238E27FC236}">
                  <a16:creationId xmlns:a16="http://schemas.microsoft.com/office/drawing/2014/main" id="{36BA2E57-876A-D04A-A90E-B10191FE6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219" y="3825354"/>
              <a:ext cx="31750" cy="22225"/>
            </a:xfrm>
            <a:custGeom>
              <a:avLst/>
              <a:gdLst>
                <a:gd name="T0" fmla="*/ 14153 w 31750"/>
                <a:gd name="T1" fmla="*/ 14153 h 22225"/>
                <a:gd name="T2" fmla="*/ 0 w 31750"/>
                <a:gd name="T3" fmla="*/ 19553 h 22225"/>
                <a:gd name="T4" fmla="*/ 31237 w 31750"/>
                <a:gd name="T5" fmla="*/ 21801 h 22225"/>
                <a:gd name="T6" fmla="*/ 8753 w 31750"/>
                <a:gd name="T7" fmla="*/ 0 h 22225"/>
                <a:gd name="T8" fmla="*/ 14153 w 31750"/>
                <a:gd name="T9" fmla="*/ 14153 h 222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750" h="22225">
                  <a:moveTo>
                    <a:pt x="14153" y="14153"/>
                  </a:moveTo>
                  <a:lnTo>
                    <a:pt x="0" y="19553"/>
                  </a:lnTo>
                  <a:lnTo>
                    <a:pt x="31237" y="21801"/>
                  </a:lnTo>
                  <a:lnTo>
                    <a:pt x="8753" y="0"/>
                  </a:lnTo>
                  <a:lnTo>
                    <a:pt x="14153" y="14153"/>
                  </a:lnTo>
                  <a:close/>
                </a:path>
              </a:pathLst>
            </a:custGeom>
            <a:noFill/>
            <a:ln w="952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54" name="object 54">
            <a:extLst>
              <a:ext uri="{FF2B5EF4-FFF2-40B4-BE49-F238E27FC236}">
                <a16:creationId xmlns:a16="http://schemas.microsoft.com/office/drawing/2014/main" id="{7F61365F-8FDD-5649-B019-C307B0E3D37C}"/>
              </a:ext>
            </a:extLst>
          </p:cNvPr>
          <p:cNvSpPr txBox="1"/>
          <p:nvPr/>
        </p:nvSpPr>
        <p:spPr>
          <a:xfrm>
            <a:off x="3360738" y="5872163"/>
            <a:ext cx="1535112" cy="290512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pc="-1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Content</a:t>
            </a:r>
            <a:r>
              <a:rPr spc="-5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 </a:t>
            </a:r>
            <a:r>
              <a:rPr spc="-1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Store</a:t>
            </a:r>
            <a:endParaRPr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55" name="object 55">
            <a:extLst>
              <a:ext uri="{FF2B5EF4-FFF2-40B4-BE49-F238E27FC236}">
                <a16:creationId xmlns:a16="http://schemas.microsoft.com/office/drawing/2014/main" id="{AC275996-FA9E-9C40-B899-EA9ED102D122}"/>
              </a:ext>
            </a:extLst>
          </p:cNvPr>
          <p:cNvSpPr txBox="1"/>
          <p:nvPr/>
        </p:nvSpPr>
        <p:spPr>
          <a:xfrm>
            <a:off x="5170488" y="5870575"/>
            <a:ext cx="1277937" cy="290513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Diff</a:t>
            </a:r>
            <a:r>
              <a:rPr spc="-6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 </a:t>
            </a:r>
            <a:r>
              <a:rPr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Service</a:t>
            </a:r>
            <a:endParaRPr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56" name="object 56">
            <a:extLst>
              <a:ext uri="{FF2B5EF4-FFF2-40B4-BE49-F238E27FC236}">
                <a16:creationId xmlns:a16="http://schemas.microsoft.com/office/drawing/2014/main" id="{912E6C90-AB44-5E4F-8C44-0EFF51DC09F8}"/>
              </a:ext>
            </a:extLst>
          </p:cNvPr>
          <p:cNvSpPr txBox="1"/>
          <p:nvPr/>
        </p:nvSpPr>
        <p:spPr>
          <a:xfrm>
            <a:off x="6667500" y="5870575"/>
            <a:ext cx="1449388" cy="290513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pc="-1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Snapshotter</a:t>
            </a:r>
            <a:endParaRPr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28681" name="object 57">
            <a:extLst>
              <a:ext uri="{FF2B5EF4-FFF2-40B4-BE49-F238E27FC236}">
                <a16:creationId xmlns:a16="http://schemas.microsoft.com/office/drawing/2014/main" id="{40627D86-3C83-0548-92BE-8EFDDFD7F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3063" y="3438525"/>
            <a:ext cx="1343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解包图层</a:t>
            </a:r>
            <a:endParaRPr lang="en-US" altLang="en-CN" sz="1800">
              <a:latin typeface="Arial" panose="020B0604020202020204" pitchFamily="34" charset="0"/>
            </a:endParaRPr>
          </a:p>
        </p:txBody>
      </p:sp>
      <p:sp>
        <p:nvSpPr>
          <p:cNvPr id="59" name="object 59">
            <a:extLst>
              <a:ext uri="{FF2B5EF4-FFF2-40B4-BE49-F238E27FC236}">
                <a16:creationId xmlns:a16="http://schemas.microsoft.com/office/drawing/2014/main" id="{6528356C-AC11-1744-84AA-F2A67370CEF0}"/>
              </a:ext>
            </a:extLst>
          </p:cNvPr>
          <p:cNvSpPr txBox="1"/>
          <p:nvPr/>
        </p:nvSpPr>
        <p:spPr>
          <a:xfrm>
            <a:off x="8391525" y="5876925"/>
            <a:ext cx="1743075" cy="300038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pc="-4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Task</a:t>
            </a:r>
            <a:r>
              <a:rPr spc="-3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 </a:t>
            </a:r>
            <a:r>
              <a:rPr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&amp;</a:t>
            </a:r>
            <a:r>
              <a:rPr spc="-3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 </a:t>
            </a:r>
            <a:r>
              <a:rPr spc="-1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Runtime</a:t>
            </a:r>
            <a:endParaRPr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grpSp>
        <p:nvGrpSpPr>
          <p:cNvPr id="28683" name="object 60">
            <a:extLst>
              <a:ext uri="{FF2B5EF4-FFF2-40B4-BE49-F238E27FC236}">
                <a16:creationId xmlns:a16="http://schemas.microsoft.com/office/drawing/2014/main" id="{301D402D-75BC-0949-A7F0-D32BEF2BF5ED}"/>
              </a:ext>
            </a:extLst>
          </p:cNvPr>
          <p:cNvGrpSpPr>
            <a:grpSpLocks/>
          </p:cNvGrpSpPr>
          <p:nvPr/>
        </p:nvGrpSpPr>
        <p:grpSpPr bwMode="auto">
          <a:xfrm>
            <a:off x="7396163" y="3275013"/>
            <a:ext cx="1725612" cy="577850"/>
            <a:chOff x="7395697" y="3275082"/>
            <a:chExt cx="1725930" cy="577215"/>
          </a:xfrm>
        </p:grpSpPr>
        <p:sp>
          <p:nvSpPr>
            <p:cNvPr id="28704" name="object 61">
              <a:extLst>
                <a:ext uri="{FF2B5EF4-FFF2-40B4-BE49-F238E27FC236}">
                  <a16:creationId xmlns:a16="http://schemas.microsoft.com/office/drawing/2014/main" id="{FC155154-4461-5F4C-89BD-CCA05057A4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1607" y="3279845"/>
              <a:ext cx="405765" cy="547370"/>
            </a:xfrm>
            <a:custGeom>
              <a:avLst/>
              <a:gdLst>
                <a:gd name="T0" fmla="*/ 0 w 405765"/>
                <a:gd name="T1" fmla="*/ 546777 h 547370"/>
                <a:gd name="T2" fmla="*/ 405359 w 405765"/>
                <a:gd name="T3" fmla="*/ 0 h 54737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05765" h="547370">
                  <a:moveTo>
                    <a:pt x="0" y="546777"/>
                  </a:moveTo>
                  <a:lnTo>
                    <a:pt x="405359" y="0"/>
                  </a:lnTo>
                </a:path>
              </a:pathLst>
            </a:custGeom>
            <a:noFill/>
            <a:ln w="952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05" name="object 62">
              <a:extLst>
                <a:ext uri="{FF2B5EF4-FFF2-40B4-BE49-F238E27FC236}">
                  <a16:creationId xmlns:a16="http://schemas.microsoft.com/office/drawing/2014/main" id="{C2A6176F-0727-C944-A7BB-07B812AEB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0459" y="3811638"/>
              <a:ext cx="26670" cy="30480"/>
            </a:xfrm>
            <a:custGeom>
              <a:avLst/>
              <a:gdLst>
                <a:gd name="T0" fmla="*/ 0 w 26670"/>
                <a:gd name="T1" fmla="*/ 30022 h 30479"/>
                <a:gd name="T2" fmla="*/ 8921 w 26670"/>
                <a:gd name="T3" fmla="*/ 0 h 30479"/>
                <a:gd name="T4" fmla="*/ 11147 w 26670"/>
                <a:gd name="T5" fmla="*/ 14984 h 30479"/>
                <a:gd name="T6" fmla="*/ 26132 w 26670"/>
                <a:gd name="T7" fmla="*/ 12758 h 30479"/>
                <a:gd name="T8" fmla="*/ 0 w 26670"/>
                <a:gd name="T9" fmla="*/ 30022 h 30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70" h="30479">
                  <a:moveTo>
                    <a:pt x="0" y="30020"/>
                  </a:moveTo>
                  <a:lnTo>
                    <a:pt x="8921" y="0"/>
                  </a:lnTo>
                  <a:lnTo>
                    <a:pt x="11147" y="14984"/>
                  </a:lnTo>
                  <a:lnTo>
                    <a:pt x="26132" y="12758"/>
                  </a:lnTo>
                  <a:lnTo>
                    <a:pt x="0" y="300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06" name="object 63">
              <a:extLst>
                <a:ext uri="{FF2B5EF4-FFF2-40B4-BE49-F238E27FC236}">
                  <a16:creationId xmlns:a16="http://schemas.microsoft.com/office/drawing/2014/main" id="{0D8CBF4B-1E4E-3C42-963D-D880F2E1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0459" y="3811638"/>
              <a:ext cx="26670" cy="30480"/>
            </a:xfrm>
            <a:custGeom>
              <a:avLst/>
              <a:gdLst>
                <a:gd name="T0" fmla="*/ 11147 w 26670"/>
                <a:gd name="T1" fmla="*/ 14984 h 30479"/>
                <a:gd name="T2" fmla="*/ 8921 w 26670"/>
                <a:gd name="T3" fmla="*/ 0 h 30479"/>
                <a:gd name="T4" fmla="*/ 0 w 26670"/>
                <a:gd name="T5" fmla="*/ 30022 h 30479"/>
                <a:gd name="T6" fmla="*/ 26132 w 26670"/>
                <a:gd name="T7" fmla="*/ 12758 h 30479"/>
                <a:gd name="T8" fmla="*/ 11147 w 26670"/>
                <a:gd name="T9" fmla="*/ 14984 h 304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670" h="30479">
                  <a:moveTo>
                    <a:pt x="11147" y="14984"/>
                  </a:moveTo>
                  <a:lnTo>
                    <a:pt x="8921" y="0"/>
                  </a:lnTo>
                  <a:lnTo>
                    <a:pt x="0" y="30020"/>
                  </a:lnTo>
                  <a:lnTo>
                    <a:pt x="26132" y="12758"/>
                  </a:lnTo>
                  <a:lnTo>
                    <a:pt x="11147" y="14984"/>
                  </a:lnTo>
                  <a:close/>
                </a:path>
              </a:pathLst>
            </a:custGeom>
            <a:noFill/>
            <a:ln w="952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07" name="object 64">
              <a:extLst>
                <a:ext uri="{FF2B5EF4-FFF2-40B4-BE49-F238E27FC236}">
                  <a16:creationId xmlns:a16="http://schemas.microsoft.com/office/drawing/2014/main" id="{5427C577-C3A9-504C-9622-A9B58A348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7008" y="3279845"/>
              <a:ext cx="1282700" cy="560070"/>
            </a:xfrm>
            <a:custGeom>
              <a:avLst/>
              <a:gdLst>
                <a:gd name="T0" fmla="*/ 1282285 w 1282700"/>
                <a:gd name="T1" fmla="*/ 559936 h 560070"/>
                <a:gd name="T2" fmla="*/ 0 w 1282700"/>
                <a:gd name="T3" fmla="*/ 0 h 56007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82700" h="560070">
                  <a:moveTo>
                    <a:pt x="1282285" y="559936"/>
                  </a:moveTo>
                  <a:lnTo>
                    <a:pt x="0" y="0"/>
                  </a:lnTo>
                </a:path>
              </a:pathLst>
            </a:custGeom>
            <a:noFill/>
            <a:ln w="952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08" name="object 65">
              <a:extLst>
                <a:ext uri="{FF2B5EF4-FFF2-40B4-BE49-F238E27FC236}">
                  <a16:creationId xmlns:a16="http://schemas.microsoft.com/office/drawing/2014/main" id="{B4F238E7-696E-354C-B3FE-20E501281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5189" y="3825678"/>
              <a:ext cx="31750" cy="21590"/>
            </a:xfrm>
            <a:custGeom>
              <a:avLst/>
              <a:gdLst>
                <a:gd name="T0" fmla="*/ 31257 w 31750"/>
                <a:gd name="T1" fmla="*/ 21595 h 21589"/>
                <a:gd name="T2" fmla="*/ 0 w 31750"/>
                <a:gd name="T3" fmla="*/ 19635 h 21589"/>
                <a:gd name="T4" fmla="*/ 14103 w 31750"/>
                <a:gd name="T5" fmla="*/ 14105 h 21589"/>
                <a:gd name="T6" fmla="*/ 8573 w 31750"/>
                <a:gd name="T7" fmla="*/ 0 h 21589"/>
                <a:gd name="T8" fmla="*/ 31257 w 31750"/>
                <a:gd name="T9" fmla="*/ 21595 h 215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750" h="21589">
                  <a:moveTo>
                    <a:pt x="31257" y="21593"/>
                  </a:moveTo>
                  <a:lnTo>
                    <a:pt x="0" y="19633"/>
                  </a:lnTo>
                  <a:lnTo>
                    <a:pt x="14103" y="14103"/>
                  </a:lnTo>
                  <a:lnTo>
                    <a:pt x="8573" y="0"/>
                  </a:lnTo>
                  <a:lnTo>
                    <a:pt x="31257" y="215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28709" name="object 66">
              <a:extLst>
                <a:ext uri="{FF2B5EF4-FFF2-40B4-BE49-F238E27FC236}">
                  <a16:creationId xmlns:a16="http://schemas.microsoft.com/office/drawing/2014/main" id="{10482453-1218-3145-92AF-8448269E6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85189" y="3825678"/>
              <a:ext cx="31750" cy="21590"/>
            </a:xfrm>
            <a:custGeom>
              <a:avLst/>
              <a:gdLst>
                <a:gd name="T0" fmla="*/ 14103 w 31750"/>
                <a:gd name="T1" fmla="*/ 14105 h 21589"/>
                <a:gd name="T2" fmla="*/ 0 w 31750"/>
                <a:gd name="T3" fmla="*/ 19635 h 21589"/>
                <a:gd name="T4" fmla="*/ 31257 w 31750"/>
                <a:gd name="T5" fmla="*/ 21595 h 21589"/>
                <a:gd name="T6" fmla="*/ 8573 w 31750"/>
                <a:gd name="T7" fmla="*/ 0 h 21589"/>
                <a:gd name="T8" fmla="*/ 14103 w 31750"/>
                <a:gd name="T9" fmla="*/ 14105 h 215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750" h="21589">
                  <a:moveTo>
                    <a:pt x="14103" y="14103"/>
                  </a:moveTo>
                  <a:lnTo>
                    <a:pt x="0" y="19633"/>
                  </a:lnTo>
                  <a:lnTo>
                    <a:pt x="31257" y="21593"/>
                  </a:lnTo>
                  <a:lnTo>
                    <a:pt x="8573" y="0"/>
                  </a:lnTo>
                  <a:lnTo>
                    <a:pt x="14103" y="14103"/>
                  </a:lnTo>
                  <a:close/>
                </a:path>
              </a:pathLst>
            </a:custGeom>
            <a:noFill/>
            <a:ln w="952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28684" name="object 68">
            <a:extLst>
              <a:ext uri="{FF2B5EF4-FFF2-40B4-BE49-F238E27FC236}">
                <a16:creationId xmlns:a16="http://schemas.microsoft.com/office/drawing/2014/main" id="{1F772066-338C-5643-91D6-66EDE8CB51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250" y="4043363"/>
            <a:ext cx="2403475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800"/>
              <a:t>原样储存获取到的图层</a:t>
            </a:r>
            <a:endParaRPr lang="en-US" altLang="en-CN" sz="1800"/>
          </a:p>
        </p:txBody>
      </p:sp>
      <p:sp>
        <p:nvSpPr>
          <p:cNvPr id="28685" name="object 69">
            <a:extLst>
              <a:ext uri="{FF2B5EF4-FFF2-40B4-BE49-F238E27FC236}">
                <a16:creationId xmlns:a16="http://schemas.microsoft.com/office/drawing/2014/main" id="{C762AD72-B827-3745-B34D-D062B0111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4518025"/>
            <a:ext cx="1203325" cy="1179513"/>
          </a:xfrm>
          <a:prstGeom prst="rect">
            <a:avLst/>
          </a:prstGeom>
          <a:solidFill>
            <a:srgbClr val="F1F1F1"/>
          </a:solidFill>
          <a:ln w="12699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解压和解密等</a:t>
            </a:r>
            <a:endParaRPr lang="en-US" altLang="en-CN" sz="1200"/>
          </a:p>
        </p:txBody>
      </p:sp>
      <p:sp>
        <p:nvSpPr>
          <p:cNvPr id="28686" name="object 70">
            <a:extLst>
              <a:ext uri="{FF2B5EF4-FFF2-40B4-BE49-F238E27FC236}">
                <a16:creationId xmlns:a16="http://schemas.microsoft.com/office/drawing/2014/main" id="{AA02B564-9E46-B94B-9A13-2C4FCCE332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3492500"/>
            <a:ext cx="25463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挂载快照到</a:t>
            </a:r>
            <a:r>
              <a:rPr lang="zh-CN" altLang="en-US" sz="1800">
                <a:latin typeface="Arial" panose="020B0604020202020204" pitchFamily="34" charset="0"/>
              </a:rPr>
              <a:t> </a:t>
            </a:r>
            <a:r>
              <a:rPr lang="en-US" altLang="en-CN" sz="1800">
                <a:latin typeface="Arial" panose="020B0604020202020204" pitchFamily="34" charset="0"/>
              </a:rPr>
              <a:t>rootfs</a:t>
            </a:r>
          </a:p>
        </p:txBody>
      </p:sp>
      <p:sp>
        <p:nvSpPr>
          <p:cNvPr id="28687" name="object 76">
            <a:extLst>
              <a:ext uri="{FF2B5EF4-FFF2-40B4-BE49-F238E27FC236}">
                <a16:creationId xmlns:a16="http://schemas.microsoft.com/office/drawing/2014/main" id="{75CBB8DC-D445-874E-9F15-6376BF7F94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6025" y="2679700"/>
            <a:ext cx="15557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800">
                <a:latin typeface="MS PGothic" panose="020B0600070205080204" pitchFamily="34" charset="-128"/>
              </a:rPr>
              <a:t>・</a:t>
            </a:r>
            <a:r>
              <a:rPr lang="en-US" altLang="en-CN" sz="1800">
                <a:latin typeface="MS PGothic" panose="020B0600070205080204" pitchFamily="34" charset="-128"/>
              </a:rPr>
              <a:t>・・</a:t>
            </a:r>
          </a:p>
        </p:txBody>
      </p:sp>
      <p:sp>
        <p:nvSpPr>
          <p:cNvPr id="28688" name="object 90">
            <a:extLst>
              <a:ext uri="{FF2B5EF4-FFF2-40B4-BE49-F238E27FC236}">
                <a16:creationId xmlns:a16="http://schemas.microsoft.com/office/drawing/2014/main" id="{3A8EFB22-42D6-114D-8A72-7ABF1DD171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5600" y="5087938"/>
            <a:ext cx="720725" cy="7937"/>
          </a:xfrm>
          <a:custGeom>
            <a:avLst/>
            <a:gdLst>
              <a:gd name="T0" fmla="*/ 721063 w 720090"/>
              <a:gd name="T1" fmla="*/ 8956 h 6985"/>
              <a:gd name="T2" fmla="*/ 0 w 720090"/>
              <a:gd name="T3" fmla="*/ 0 h 69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720090" h="6985">
                <a:moveTo>
                  <a:pt x="719793" y="6937"/>
                </a:moveTo>
                <a:lnTo>
                  <a:pt x="0" y="0"/>
                </a:lnTo>
              </a:path>
            </a:pathLst>
          </a:custGeom>
          <a:noFill/>
          <a:ln w="952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8689" name="object 91">
            <a:extLst>
              <a:ext uri="{FF2B5EF4-FFF2-40B4-BE49-F238E27FC236}">
                <a16:creationId xmlns:a16="http://schemas.microsoft.com/office/drawing/2014/main" id="{6886AFFE-2495-D847-9D8C-EBAFE25E6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5213" y="5084763"/>
            <a:ext cx="30162" cy="20637"/>
          </a:xfrm>
          <a:custGeom>
            <a:avLst/>
            <a:gdLst>
              <a:gd name="T0" fmla="*/ 0 w 29845"/>
              <a:gd name="T1" fmla="*/ 19574 h 21589"/>
              <a:gd name="T2" fmla="*/ 11045 w 29845"/>
              <a:gd name="T3" fmla="*/ 9881 h 21589"/>
              <a:gd name="T4" fmla="*/ 210 w 29845"/>
              <a:gd name="T5" fmla="*/ 0 h 21589"/>
              <a:gd name="T6" fmla="*/ 30162 w 29845"/>
              <a:gd name="T7" fmla="*/ 10046 h 21589"/>
              <a:gd name="T8" fmla="*/ 0 w 29845"/>
              <a:gd name="T9" fmla="*/ 19574 h 215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845" h="21589">
                <a:moveTo>
                  <a:pt x="0" y="21422"/>
                </a:moveTo>
                <a:lnTo>
                  <a:pt x="10814" y="10814"/>
                </a:lnTo>
                <a:lnTo>
                  <a:pt x="206" y="0"/>
                </a:lnTo>
                <a:lnTo>
                  <a:pt x="29531" y="10994"/>
                </a:lnTo>
                <a:lnTo>
                  <a:pt x="0" y="2142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8690" name="object 92">
            <a:extLst>
              <a:ext uri="{FF2B5EF4-FFF2-40B4-BE49-F238E27FC236}">
                <a16:creationId xmlns:a16="http://schemas.microsoft.com/office/drawing/2014/main" id="{D8231B2A-D9C3-6F4C-8506-FB7F9E6D9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5213" y="5084763"/>
            <a:ext cx="30162" cy="20637"/>
          </a:xfrm>
          <a:custGeom>
            <a:avLst/>
            <a:gdLst>
              <a:gd name="T0" fmla="*/ 11045 w 29845"/>
              <a:gd name="T1" fmla="*/ 9881 h 21589"/>
              <a:gd name="T2" fmla="*/ 0 w 29845"/>
              <a:gd name="T3" fmla="*/ 19574 h 21589"/>
              <a:gd name="T4" fmla="*/ 30162 w 29845"/>
              <a:gd name="T5" fmla="*/ 10046 h 21589"/>
              <a:gd name="T6" fmla="*/ 210 w 29845"/>
              <a:gd name="T7" fmla="*/ 0 h 21589"/>
              <a:gd name="T8" fmla="*/ 11045 w 29845"/>
              <a:gd name="T9" fmla="*/ 9881 h 215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9845" h="21589">
                <a:moveTo>
                  <a:pt x="10814" y="10814"/>
                </a:moveTo>
                <a:lnTo>
                  <a:pt x="0" y="21422"/>
                </a:lnTo>
                <a:lnTo>
                  <a:pt x="29531" y="10994"/>
                </a:lnTo>
                <a:lnTo>
                  <a:pt x="206" y="0"/>
                </a:lnTo>
                <a:lnTo>
                  <a:pt x="10814" y="10814"/>
                </a:lnTo>
                <a:close/>
              </a:path>
            </a:pathLst>
          </a:custGeom>
          <a:noFill/>
          <a:ln w="952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8691" name="object 102">
            <a:extLst>
              <a:ext uri="{FF2B5EF4-FFF2-40B4-BE49-F238E27FC236}">
                <a16:creationId xmlns:a16="http://schemas.microsoft.com/office/drawing/2014/main" id="{CAB159D6-888B-F246-802E-179FD0843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2020888"/>
            <a:ext cx="2559050" cy="369887"/>
          </a:xfrm>
          <a:custGeom>
            <a:avLst/>
            <a:gdLst>
              <a:gd name="T0" fmla="*/ 2558214 w 2559684"/>
              <a:gd name="T1" fmla="*/ 369967 h 369569"/>
              <a:gd name="T2" fmla="*/ 0 w 2559684"/>
              <a:gd name="T3" fmla="*/ 369967 h 369569"/>
              <a:gd name="T4" fmla="*/ 0 w 2559684"/>
              <a:gd name="T5" fmla="*/ 0 h 369569"/>
              <a:gd name="T6" fmla="*/ 2558214 w 2559684"/>
              <a:gd name="T7" fmla="*/ 0 h 369569"/>
              <a:gd name="T8" fmla="*/ 2558214 w 2559684"/>
              <a:gd name="T9" fmla="*/ 369967 h 3695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59684" h="369569">
                <a:moveTo>
                  <a:pt x="2559482" y="369331"/>
                </a:moveTo>
                <a:lnTo>
                  <a:pt x="0" y="369331"/>
                </a:lnTo>
                <a:lnTo>
                  <a:pt x="0" y="0"/>
                </a:lnTo>
                <a:lnTo>
                  <a:pt x="2559482" y="0"/>
                </a:lnTo>
                <a:lnTo>
                  <a:pt x="2559482" y="369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28692" name="object 103">
            <a:extLst>
              <a:ext uri="{FF2B5EF4-FFF2-40B4-BE49-F238E27FC236}">
                <a16:creationId xmlns:a16="http://schemas.microsoft.com/office/drawing/2014/main" id="{2328DCEA-94BF-B349-8DF7-9F762DD3BD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6700" y="2036763"/>
            <a:ext cx="29591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C</a:t>
            </a:r>
            <a:r>
              <a:rPr lang="en-US" altLang="en-CN" sz="1800">
                <a:latin typeface="Arial" panose="020B0604020202020204" pitchFamily="34" charset="0"/>
              </a:rPr>
              <a:t>ontainerd </a:t>
            </a:r>
            <a:r>
              <a:rPr lang="en-US" altLang="zh-CN" sz="1800">
                <a:latin typeface="Arial" panose="020B0604020202020204" pitchFamily="34" charset="0"/>
              </a:rPr>
              <a:t> 客户端工具</a:t>
            </a:r>
            <a:endParaRPr lang="en-US" altLang="en-CN" sz="1800">
              <a:latin typeface="Arial" panose="020B0604020202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1A2B58F-91AE-F141-B8A2-4000E0B02465}"/>
              </a:ext>
            </a:extLst>
          </p:cNvPr>
          <p:cNvSpPr txBox="1"/>
          <p:nvPr/>
        </p:nvSpPr>
        <p:spPr>
          <a:xfrm>
            <a:off x="3690938" y="2398713"/>
            <a:ext cx="1570037" cy="9080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+mn-lt"/>
                <a:ea typeface="+mn-ea"/>
              </a:rPr>
              <a:t>远端镜像仓库</a:t>
            </a:r>
            <a:endParaRPr lang="en-US" altLang="zh-CN" dirty="0">
              <a:latin typeface="+mn-lt"/>
              <a:ea typeface="+mn-ea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A1A4EBD-BCAB-5C4D-B334-7998A45B4F91}"/>
              </a:ext>
            </a:extLst>
          </p:cNvPr>
          <p:cNvSpPr txBox="1"/>
          <p:nvPr/>
        </p:nvSpPr>
        <p:spPr>
          <a:xfrm>
            <a:off x="5487988" y="2401888"/>
            <a:ext cx="1570037" cy="9096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+mn-lt"/>
                <a:ea typeface="+mn-ea"/>
              </a:rPr>
              <a:t>镜像操作</a:t>
            </a:r>
            <a:endParaRPr lang="en-US" altLang="zh-CN" dirty="0">
              <a:latin typeface="+mn-lt"/>
              <a:ea typeface="+mn-ea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D12E3B4C-1441-504C-98D3-05162AA84D35}"/>
              </a:ext>
            </a:extLst>
          </p:cNvPr>
          <p:cNvSpPr txBox="1"/>
          <p:nvPr/>
        </p:nvSpPr>
        <p:spPr>
          <a:xfrm>
            <a:off x="7286625" y="2405063"/>
            <a:ext cx="1570038" cy="90963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+mn-lt"/>
                <a:ea typeface="+mn-ea"/>
              </a:rPr>
              <a:t>容器和镜像</a:t>
            </a:r>
            <a:endParaRPr lang="en-US" altLang="zh-CN" dirty="0">
              <a:latin typeface="+mn-lt"/>
              <a:ea typeface="+mn-ea"/>
            </a:endParaRPr>
          </a:p>
        </p:txBody>
      </p:sp>
      <p:grpSp>
        <p:nvGrpSpPr>
          <p:cNvPr id="28696" name="Group 188">
            <a:extLst>
              <a:ext uri="{FF2B5EF4-FFF2-40B4-BE49-F238E27FC236}">
                <a16:creationId xmlns:a16="http://schemas.microsoft.com/office/drawing/2014/main" id="{4950985F-822C-4E44-8A6D-85631C416DB6}"/>
              </a:ext>
            </a:extLst>
          </p:cNvPr>
          <p:cNvGrpSpPr>
            <a:grpSpLocks/>
          </p:cNvGrpSpPr>
          <p:nvPr/>
        </p:nvGrpSpPr>
        <p:grpSpPr bwMode="auto">
          <a:xfrm>
            <a:off x="2365375" y="2203450"/>
            <a:ext cx="1420813" cy="560388"/>
            <a:chOff x="6632367" y="2420980"/>
            <a:chExt cx="1420499" cy="559397"/>
          </a:xfrm>
        </p:grpSpPr>
        <p:pic>
          <p:nvPicPr>
            <p:cNvPr id="28701" name="object 77">
              <a:extLst>
                <a:ext uri="{FF2B5EF4-FFF2-40B4-BE49-F238E27FC236}">
                  <a16:creationId xmlns:a16="http://schemas.microsoft.com/office/drawing/2014/main" id="{F0DBA547-D232-2C41-8C7E-0CAEE7B0E07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4581" y="2789618"/>
              <a:ext cx="188285" cy="19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02" name="object 76">
              <a:extLst>
                <a:ext uri="{FF2B5EF4-FFF2-40B4-BE49-F238E27FC236}">
                  <a16:creationId xmlns:a16="http://schemas.microsoft.com/office/drawing/2014/main" id="{97E4F200-FAA3-1042-95B6-8D6058B3A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2367" y="2477229"/>
              <a:ext cx="1332372" cy="412543"/>
            </a:xfrm>
            <a:custGeom>
              <a:avLst/>
              <a:gdLst>
                <a:gd name="T0" fmla="*/ 2234759 w 793750"/>
                <a:gd name="T1" fmla="*/ 632168 h 268605"/>
                <a:gd name="T2" fmla="*/ 2130484 w 793750"/>
                <a:gd name="T3" fmla="*/ 557684 h 268605"/>
                <a:gd name="T4" fmla="*/ 2023250 w 793750"/>
                <a:gd name="T5" fmla="*/ 487831 h 268605"/>
                <a:gd name="T6" fmla="*/ 1905362 w 793750"/>
                <a:gd name="T7" fmla="*/ 418158 h 268605"/>
                <a:gd name="T8" fmla="*/ 1784068 w 793750"/>
                <a:gd name="T9" fmla="*/ 353550 h 268605"/>
                <a:gd name="T10" fmla="*/ 1659596 w 793750"/>
                <a:gd name="T11" fmla="*/ 294092 h 268605"/>
                <a:gd name="T12" fmla="*/ 1532172 w 793750"/>
                <a:gd name="T13" fmla="*/ 239859 h 268605"/>
                <a:gd name="T14" fmla="*/ 1402020 w 793750"/>
                <a:gd name="T15" fmla="*/ 190930 h 268605"/>
                <a:gd name="T16" fmla="*/ 1269370 w 793750"/>
                <a:gd name="T17" fmla="*/ 147387 h 268605"/>
                <a:gd name="T18" fmla="*/ 1134439 w 793750"/>
                <a:gd name="T19" fmla="*/ 109307 h 268605"/>
                <a:gd name="T20" fmla="*/ 997454 w 793750"/>
                <a:gd name="T21" fmla="*/ 76771 h 268605"/>
                <a:gd name="T22" fmla="*/ 858643 w 793750"/>
                <a:gd name="T23" fmla="*/ 49856 h 268605"/>
                <a:gd name="T24" fmla="*/ 718234 w 793750"/>
                <a:gd name="T25" fmla="*/ 28642 h 268605"/>
                <a:gd name="T26" fmla="*/ 576441 w 793750"/>
                <a:gd name="T27" fmla="*/ 13207 h 268605"/>
                <a:gd name="T28" fmla="*/ 433498 w 793750"/>
                <a:gd name="T29" fmla="*/ 3635 h 268605"/>
                <a:gd name="T30" fmla="*/ 289627 w 793750"/>
                <a:gd name="T31" fmla="*/ 0 h 268605"/>
                <a:gd name="T32" fmla="*/ 145051 w 793750"/>
                <a:gd name="T33" fmla="*/ 2381 h 268605"/>
                <a:gd name="T34" fmla="*/ 0 w 793750"/>
                <a:gd name="T35" fmla="*/ 10860 h 26860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3750" h="268605">
                  <a:moveTo>
                    <a:pt x="793135" y="267992"/>
                  </a:moveTo>
                  <a:lnTo>
                    <a:pt x="756127" y="236417"/>
                  </a:lnTo>
                  <a:lnTo>
                    <a:pt x="718069" y="206804"/>
                  </a:lnTo>
                  <a:lnTo>
                    <a:pt x="676229" y="177268"/>
                  </a:lnTo>
                  <a:lnTo>
                    <a:pt x="633181" y="149879"/>
                  </a:lnTo>
                  <a:lnTo>
                    <a:pt x="589005" y="124673"/>
                  </a:lnTo>
                  <a:lnTo>
                    <a:pt x="543781" y="101682"/>
                  </a:lnTo>
                  <a:lnTo>
                    <a:pt x="497589" y="80940"/>
                  </a:lnTo>
                  <a:lnTo>
                    <a:pt x="450510" y="62481"/>
                  </a:lnTo>
                  <a:lnTo>
                    <a:pt x="402622" y="46338"/>
                  </a:lnTo>
                  <a:lnTo>
                    <a:pt x="354005" y="32545"/>
                  </a:lnTo>
                  <a:lnTo>
                    <a:pt x="304740" y="21135"/>
                  </a:lnTo>
                  <a:lnTo>
                    <a:pt x="254907" y="12142"/>
                  </a:lnTo>
                  <a:lnTo>
                    <a:pt x="204584" y="5599"/>
                  </a:lnTo>
                  <a:lnTo>
                    <a:pt x="153852" y="1541"/>
                  </a:lnTo>
                  <a:lnTo>
                    <a:pt x="102791" y="0"/>
                  </a:lnTo>
                  <a:lnTo>
                    <a:pt x="51480" y="1009"/>
                  </a:lnTo>
                  <a:lnTo>
                    <a:pt x="0" y="4604"/>
                  </a:lnTo>
                </a:path>
              </a:pathLst>
            </a:custGeom>
            <a:noFill/>
            <a:ln w="47624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92" name="object 79">
              <a:extLst>
                <a:ext uri="{FF2B5EF4-FFF2-40B4-BE49-F238E27FC236}">
                  <a16:creationId xmlns:a16="http://schemas.microsoft.com/office/drawing/2014/main" id="{0B25B0C6-A59C-594E-A997-01AA4C9E849C}"/>
                </a:ext>
              </a:extLst>
            </p:cNvPr>
            <p:cNvSpPr txBox="1"/>
            <p:nvPr/>
          </p:nvSpPr>
          <p:spPr>
            <a:xfrm>
              <a:off x="7200566" y="2420980"/>
              <a:ext cx="384090" cy="299507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12700" rIns="0" bIns="0">
              <a:spAutoFit/>
            </a:bodyPr>
            <a:lstStyle/>
            <a:p>
              <a:pPr marL="12700" eaLnBrk="1" fontAlgn="auto" hangingPunct="1">
                <a:spcBef>
                  <a:spcPts val="100"/>
                </a:spcBef>
                <a:spcAft>
                  <a:spcPts val="0"/>
                </a:spcAft>
                <a:defRPr/>
              </a:pPr>
              <a:r>
                <a:rPr spc="-5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pull</a:t>
              </a:r>
              <a:endParaRPr noProof="1">
                <a:latin typeface="Arial" panose="020B0604020202090204" pitchFamily="34" charset="0"/>
                <a:ea typeface="+mn-ea"/>
                <a:cs typeface="Arial" panose="020B0604020202090204" pitchFamily="34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302C51B9-69F4-3443-AA24-FCD3E7DFF95A}"/>
              </a:ext>
            </a:extLst>
          </p:cNvPr>
          <p:cNvGrpSpPr/>
          <p:nvPr/>
        </p:nvGrpSpPr>
        <p:grpSpPr>
          <a:xfrm>
            <a:off x="1049898" y="1523496"/>
            <a:ext cx="1663135" cy="1490804"/>
            <a:chOff x="2593526" y="3942962"/>
            <a:chExt cx="1663135" cy="1490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2" name="Magnetic Disk 141">
              <a:extLst>
                <a:ext uri="{FF2B5EF4-FFF2-40B4-BE49-F238E27FC236}">
                  <a16:creationId xmlns:a16="http://schemas.microsoft.com/office/drawing/2014/main" id="{2ABDEDA4-1371-114D-B3FB-1C55FECF9C3B}"/>
                </a:ext>
              </a:extLst>
            </p:cNvPr>
            <p:cNvSpPr/>
            <p:nvPr/>
          </p:nvSpPr>
          <p:spPr>
            <a:xfrm>
              <a:off x="2593526" y="3942962"/>
              <a:ext cx="1663135" cy="1490804"/>
            </a:xfrm>
            <a:prstGeom prst="flowChartMagneticDisk">
              <a:avLst/>
            </a:prstGeom>
            <a:solidFill>
              <a:schemeClr val="bg1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92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镜像仓库</a:t>
              </a:r>
            </a:p>
          </p:txBody>
        </p:sp>
        <p:grpSp>
          <p:nvGrpSpPr>
            <p:cNvPr id="143" name="object 95">
              <a:extLst>
                <a:ext uri="{FF2B5EF4-FFF2-40B4-BE49-F238E27FC236}">
                  <a16:creationId xmlns:a16="http://schemas.microsoft.com/office/drawing/2014/main" id="{C46F7546-D0B2-FF40-8784-D4CA091E9112}"/>
                </a:ext>
              </a:extLst>
            </p:cNvPr>
            <p:cNvGrpSpPr/>
            <p:nvPr/>
          </p:nvGrpSpPr>
          <p:grpSpPr>
            <a:xfrm>
              <a:off x="2923829" y="4046702"/>
              <a:ext cx="1019175" cy="982344"/>
              <a:chOff x="3109717" y="3765787"/>
              <a:chExt cx="1019175" cy="982344"/>
            </a:xfrm>
          </p:grpSpPr>
          <p:pic>
            <p:nvPicPr>
              <p:cNvPr id="144" name="object 96">
                <a:extLst>
                  <a:ext uri="{FF2B5EF4-FFF2-40B4-BE49-F238E27FC236}">
                    <a16:creationId xmlns:a16="http://schemas.microsoft.com/office/drawing/2014/main" id="{820D7A9B-E98C-C540-A067-00BE176CD570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109717" y="37657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145" name="object 97">
                <a:extLst>
                  <a:ext uri="{FF2B5EF4-FFF2-40B4-BE49-F238E27FC236}">
                    <a16:creationId xmlns:a16="http://schemas.microsoft.com/office/drawing/2014/main" id="{0DE6F329-4A15-0A43-9597-48C1D6E2880C}"/>
                  </a:ext>
                </a:extLst>
              </p:cNvPr>
              <p:cNvSpPr/>
              <p:nvPr/>
            </p:nvSpPr>
            <p:spPr>
              <a:xfrm>
                <a:off x="3139926" y="37959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46" name="object 98">
                <a:extLst>
                  <a:ext uri="{FF2B5EF4-FFF2-40B4-BE49-F238E27FC236}">
                    <a16:creationId xmlns:a16="http://schemas.microsoft.com/office/drawing/2014/main" id="{35DE6F7A-80E5-F54F-88EB-52EC031C5F90}"/>
                  </a:ext>
                </a:extLst>
              </p:cNvPr>
              <p:cNvSpPr/>
              <p:nvPr/>
            </p:nvSpPr>
            <p:spPr>
              <a:xfrm>
                <a:off x="3139926" y="37959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8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8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47" name="object 99">
                <a:extLst>
                  <a:ext uri="{FF2B5EF4-FFF2-40B4-BE49-F238E27FC236}">
                    <a16:creationId xmlns:a16="http://schemas.microsoft.com/office/drawing/2014/main" id="{9F7C0772-FEB8-FD4E-AB18-903AC7CE92B5}"/>
                  </a:ext>
                </a:extLst>
              </p:cNvPr>
              <p:cNvSpPr/>
              <p:nvPr/>
            </p:nvSpPr>
            <p:spPr>
              <a:xfrm>
                <a:off x="3414542" y="40237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48" name="object 100">
                <a:extLst>
                  <a:ext uri="{FF2B5EF4-FFF2-40B4-BE49-F238E27FC236}">
                    <a16:creationId xmlns:a16="http://schemas.microsoft.com/office/drawing/2014/main" id="{B4DBC9A3-32F2-624C-B587-DE7D54122BF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31211" y="42372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49" name="object 101">
                <a:extLst>
                  <a:ext uri="{FF2B5EF4-FFF2-40B4-BE49-F238E27FC236}">
                    <a16:creationId xmlns:a16="http://schemas.microsoft.com/office/drawing/2014/main" id="{3752EB09-91EF-8A4C-96F8-9A6CD173BD03}"/>
                  </a:ext>
                </a:extLst>
              </p:cNvPr>
              <p:cNvSpPr/>
              <p:nvPr/>
            </p:nvSpPr>
            <p:spPr>
              <a:xfrm>
                <a:off x="3414542" y="40237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50" name="object 102">
                <a:extLst>
                  <a:ext uri="{FF2B5EF4-FFF2-40B4-BE49-F238E27FC236}">
                    <a16:creationId xmlns:a16="http://schemas.microsoft.com/office/drawing/2014/main" id="{3CAC5D91-7CA7-3B46-95F4-7708393580BB}"/>
                  </a:ext>
                </a:extLst>
              </p:cNvPr>
              <p:cNvSpPr/>
              <p:nvPr/>
            </p:nvSpPr>
            <p:spPr>
              <a:xfrm>
                <a:off x="3306378" y="39373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51" name="object 103">
                <a:extLst>
                  <a:ext uri="{FF2B5EF4-FFF2-40B4-BE49-F238E27FC236}">
                    <a16:creationId xmlns:a16="http://schemas.microsoft.com/office/drawing/2014/main" id="{D36F1122-7D73-3A46-B43A-A4B53DDD88EF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323048" y="41508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52" name="object 104">
                <a:extLst>
                  <a:ext uri="{FF2B5EF4-FFF2-40B4-BE49-F238E27FC236}">
                    <a16:creationId xmlns:a16="http://schemas.microsoft.com/office/drawing/2014/main" id="{630B30CE-2B85-7145-A0DE-A4F6E8C13ECE}"/>
                  </a:ext>
                </a:extLst>
              </p:cNvPr>
              <p:cNvSpPr/>
              <p:nvPr/>
            </p:nvSpPr>
            <p:spPr>
              <a:xfrm>
                <a:off x="3306378" y="39373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53" name="object 105">
                <a:extLst>
                  <a:ext uri="{FF2B5EF4-FFF2-40B4-BE49-F238E27FC236}">
                    <a16:creationId xmlns:a16="http://schemas.microsoft.com/office/drawing/2014/main" id="{3B570A39-254F-7A45-B2F6-8BE19033B91F}"/>
                  </a:ext>
                </a:extLst>
              </p:cNvPr>
              <p:cNvSpPr/>
              <p:nvPr/>
            </p:nvSpPr>
            <p:spPr>
              <a:xfrm>
                <a:off x="3205831" y="38276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54" name="object 106">
                <a:extLst>
                  <a:ext uri="{FF2B5EF4-FFF2-40B4-BE49-F238E27FC236}">
                    <a16:creationId xmlns:a16="http://schemas.microsoft.com/office/drawing/2014/main" id="{7E87B0F8-6D50-CF45-A68C-5CC9AAC20777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222501" y="40411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55" name="object 107">
                <a:extLst>
                  <a:ext uri="{FF2B5EF4-FFF2-40B4-BE49-F238E27FC236}">
                    <a16:creationId xmlns:a16="http://schemas.microsoft.com/office/drawing/2014/main" id="{AF0444F8-6C9C-AB48-8CA7-D2C6EE2BDAFC}"/>
                  </a:ext>
                </a:extLst>
              </p:cNvPr>
              <p:cNvSpPr/>
              <p:nvPr/>
            </p:nvSpPr>
            <p:spPr>
              <a:xfrm>
                <a:off x="3205831" y="38276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56" name="object 108">
                <a:extLst>
                  <a:ext uri="{FF2B5EF4-FFF2-40B4-BE49-F238E27FC236}">
                    <a16:creationId xmlns:a16="http://schemas.microsoft.com/office/drawing/2014/main" id="{365FC17B-518D-7642-B5FB-7A7AD8746A42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262117" y="39181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157" name="object 109">
                <a:extLst>
                  <a:ext uri="{FF2B5EF4-FFF2-40B4-BE49-F238E27FC236}">
                    <a16:creationId xmlns:a16="http://schemas.microsoft.com/office/drawing/2014/main" id="{A94F6F6E-F44F-8646-A450-674F47D3D974}"/>
                  </a:ext>
                </a:extLst>
              </p:cNvPr>
              <p:cNvSpPr/>
              <p:nvPr/>
            </p:nvSpPr>
            <p:spPr>
              <a:xfrm>
                <a:off x="3292326" y="39483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58" name="object 110">
                <a:extLst>
                  <a:ext uri="{FF2B5EF4-FFF2-40B4-BE49-F238E27FC236}">
                    <a16:creationId xmlns:a16="http://schemas.microsoft.com/office/drawing/2014/main" id="{27D64DC5-20A0-B843-ADF1-D6E6D2AF8F2A}"/>
                  </a:ext>
                </a:extLst>
              </p:cNvPr>
              <p:cNvSpPr/>
              <p:nvPr/>
            </p:nvSpPr>
            <p:spPr>
              <a:xfrm>
                <a:off x="3292326" y="39483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9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9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59" name="object 111">
                <a:extLst>
                  <a:ext uri="{FF2B5EF4-FFF2-40B4-BE49-F238E27FC236}">
                    <a16:creationId xmlns:a16="http://schemas.microsoft.com/office/drawing/2014/main" id="{3B094AD1-3A53-0D4D-82F6-D897C5C691E4}"/>
                  </a:ext>
                </a:extLst>
              </p:cNvPr>
              <p:cNvSpPr/>
              <p:nvPr/>
            </p:nvSpPr>
            <p:spPr>
              <a:xfrm>
                <a:off x="3566942" y="41761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0" name="object 112">
                <a:extLst>
                  <a:ext uri="{FF2B5EF4-FFF2-40B4-BE49-F238E27FC236}">
                    <a16:creationId xmlns:a16="http://schemas.microsoft.com/office/drawing/2014/main" id="{E7A8F7A1-E864-DB41-931D-6282DC34C2F3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583611" y="43896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61" name="object 113">
                <a:extLst>
                  <a:ext uri="{FF2B5EF4-FFF2-40B4-BE49-F238E27FC236}">
                    <a16:creationId xmlns:a16="http://schemas.microsoft.com/office/drawing/2014/main" id="{6F5CDCB5-C803-F641-947D-D65CEB4633E8}"/>
                  </a:ext>
                </a:extLst>
              </p:cNvPr>
              <p:cNvSpPr/>
              <p:nvPr/>
            </p:nvSpPr>
            <p:spPr>
              <a:xfrm>
                <a:off x="3566942" y="41761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62" name="object 114">
                <a:extLst>
                  <a:ext uri="{FF2B5EF4-FFF2-40B4-BE49-F238E27FC236}">
                    <a16:creationId xmlns:a16="http://schemas.microsoft.com/office/drawing/2014/main" id="{1C3CE004-E085-8D42-8B02-370DF4643861}"/>
                  </a:ext>
                </a:extLst>
              </p:cNvPr>
              <p:cNvSpPr/>
              <p:nvPr/>
            </p:nvSpPr>
            <p:spPr>
              <a:xfrm>
                <a:off x="3458778" y="40897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3" name="object 115">
                <a:extLst>
                  <a:ext uri="{FF2B5EF4-FFF2-40B4-BE49-F238E27FC236}">
                    <a16:creationId xmlns:a16="http://schemas.microsoft.com/office/drawing/2014/main" id="{8CFA3457-8CCB-8843-98E9-EAD98BE1299A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75448" y="43032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64" name="object 116">
                <a:extLst>
                  <a:ext uri="{FF2B5EF4-FFF2-40B4-BE49-F238E27FC236}">
                    <a16:creationId xmlns:a16="http://schemas.microsoft.com/office/drawing/2014/main" id="{C70198E8-7154-B940-AF16-3DA13AF45838}"/>
                  </a:ext>
                </a:extLst>
              </p:cNvPr>
              <p:cNvSpPr/>
              <p:nvPr/>
            </p:nvSpPr>
            <p:spPr>
              <a:xfrm>
                <a:off x="3458778" y="40897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65" name="object 117">
                <a:extLst>
                  <a:ext uri="{FF2B5EF4-FFF2-40B4-BE49-F238E27FC236}">
                    <a16:creationId xmlns:a16="http://schemas.microsoft.com/office/drawing/2014/main" id="{4A7F7525-287A-0C4F-B000-1DF5512F7D95}"/>
                  </a:ext>
                </a:extLst>
              </p:cNvPr>
              <p:cNvSpPr/>
              <p:nvPr/>
            </p:nvSpPr>
            <p:spPr>
              <a:xfrm>
                <a:off x="3358231" y="39800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6" name="object 118">
                <a:extLst>
                  <a:ext uri="{FF2B5EF4-FFF2-40B4-BE49-F238E27FC236}">
                    <a16:creationId xmlns:a16="http://schemas.microsoft.com/office/drawing/2014/main" id="{A38B2861-ADC1-3C44-A119-9C2628963D0D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374901" y="41935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67" name="object 119">
                <a:extLst>
                  <a:ext uri="{FF2B5EF4-FFF2-40B4-BE49-F238E27FC236}">
                    <a16:creationId xmlns:a16="http://schemas.microsoft.com/office/drawing/2014/main" id="{2A985FB1-F92F-F041-AB38-42EE336515A6}"/>
                  </a:ext>
                </a:extLst>
              </p:cNvPr>
              <p:cNvSpPr/>
              <p:nvPr/>
            </p:nvSpPr>
            <p:spPr>
              <a:xfrm>
                <a:off x="3358231" y="39800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8" name="object 120">
                <a:extLst>
                  <a:ext uri="{FF2B5EF4-FFF2-40B4-BE49-F238E27FC236}">
                    <a16:creationId xmlns:a16="http://schemas.microsoft.com/office/drawing/2014/main" id="{8B287DA0-7CD7-9C48-A24C-4EAD8124E226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414517" y="40705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169" name="object 121">
                <a:extLst>
                  <a:ext uri="{FF2B5EF4-FFF2-40B4-BE49-F238E27FC236}">
                    <a16:creationId xmlns:a16="http://schemas.microsoft.com/office/drawing/2014/main" id="{FCFF1D08-A3C4-E84B-9F2D-F5884AF89255}"/>
                  </a:ext>
                </a:extLst>
              </p:cNvPr>
              <p:cNvSpPr/>
              <p:nvPr/>
            </p:nvSpPr>
            <p:spPr>
              <a:xfrm>
                <a:off x="3444726" y="41007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0" name="object 122">
                <a:extLst>
                  <a:ext uri="{FF2B5EF4-FFF2-40B4-BE49-F238E27FC236}">
                    <a16:creationId xmlns:a16="http://schemas.microsoft.com/office/drawing/2014/main" id="{DF00854D-C3EF-A246-9C82-9B00A2745426}"/>
                  </a:ext>
                </a:extLst>
              </p:cNvPr>
              <p:cNvSpPr/>
              <p:nvPr/>
            </p:nvSpPr>
            <p:spPr>
              <a:xfrm>
                <a:off x="3444726" y="41007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9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9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1" name="object 123">
                <a:extLst>
                  <a:ext uri="{FF2B5EF4-FFF2-40B4-BE49-F238E27FC236}">
                    <a16:creationId xmlns:a16="http://schemas.microsoft.com/office/drawing/2014/main" id="{D4CDCCFC-93AE-C543-B0E2-DEEBA600F9FF}"/>
                  </a:ext>
                </a:extLst>
              </p:cNvPr>
              <p:cNvSpPr/>
              <p:nvPr/>
            </p:nvSpPr>
            <p:spPr>
              <a:xfrm>
                <a:off x="3719342" y="43285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72" name="object 124">
                <a:extLst>
                  <a:ext uri="{FF2B5EF4-FFF2-40B4-BE49-F238E27FC236}">
                    <a16:creationId xmlns:a16="http://schemas.microsoft.com/office/drawing/2014/main" id="{05FADA6C-287B-B243-8404-2000D81D7F56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736011" y="45420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73" name="object 125">
                <a:extLst>
                  <a:ext uri="{FF2B5EF4-FFF2-40B4-BE49-F238E27FC236}">
                    <a16:creationId xmlns:a16="http://schemas.microsoft.com/office/drawing/2014/main" id="{1EBF153B-A5D9-8148-A2BF-A5C62CB051CE}"/>
                  </a:ext>
                </a:extLst>
              </p:cNvPr>
              <p:cNvSpPr/>
              <p:nvPr/>
            </p:nvSpPr>
            <p:spPr>
              <a:xfrm>
                <a:off x="3719342" y="43285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4" name="object 126">
                <a:extLst>
                  <a:ext uri="{FF2B5EF4-FFF2-40B4-BE49-F238E27FC236}">
                    <a16:creationId xmlns:a16="http://schemas.microsoft.com/office/drawing/2014/main" id="{67E684D5-F581-3845-B502-79BEE43EB47D}"/>
                  </a:ext>
                </a:extLst>
              </p:cNvPr>
              <p:cNvSpPr/>
              <p:nvPr/>
            </p:nvSpPr>
            <p:spPr>
              <a:xfrm>
                <a:off x="3611178" y="42421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75" name="object 127">
                <a:extLst>
                  <a:ext uri="{FF2B5EF4-FFF2-40B4-BE49-F238E27FC236}">
                    <a16:creationId xmlns:a16="http://schemas.microsoft.com/office/drawing/2014/main" id="{40942ED4-FB78-0E49-8373-EDC4ED47F8F5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627848" y="44556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76" name="object 128">
                <a:extLst>
                  <a:ext uri="{FF2B5EF4-FFF2-40B4-BE49-F238E27FC236}">
                    <a16:creationId xmlns:a16="http://schemas.microsoft.com/office/drawing/2014/main" id="{142926EE-E8E5-644C-80CC-34F0BAB26323}"/>
                  </a:ext>
                </a:extLst>
              </p:cNvPr>
              <p:cNvSpPr/>
              <p:nvPr/>
            </p:nvSpPr>
            <p:spPr>
              <a:xfrm>
                <a:off x="3611178" y="42421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7" name="object 129">
                <a:extLst>
                  <a:ext uri="{FF2B5EF4-FFF2-40B4-BE49-F238E27FC236}">
                    <a16:creationId xmlns:a16="http://schemas.microsoft.com/office/drawing/2014/main" id="{84148563-46A8-6D4C-964A-F054D91DD10A}"/>
                  </a:ext>
                </a:extLst>
              </p:cNvPr>
              <p:cNvSpPr/>
              <p:nvPr/>
            </p:nvSpPr>
            <p:spPr>
              <a:xfrm>
                <a:off x="3510631" y="41324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78" name="object 130">
                <a:extLst>
                  <a:ext uri="{FF2B5EF4-FFF2-40B4-BE49-F238E27FC236}">
                    <a16:creationId xmlns:a16="http://schemas.microsoft.com/office/drawing/2014/main" id="{D514DBC5-3F1A-3646-B7E4-E8BC96C0E2C3}"/>
                  </a:ext>
                </a:extLst>
              </p:cNvPr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527301" y="43459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79" name="object 131">
                <a:extLst>
                  <a:ext uri="{FF2B5EF4-FFF2-40B4-BE49-F238E27FC236}">
                    <a16:creationId xmlns:a16="http://schemas.microsoft.com/office/drawing/2014/main" id="{F0DE152D-2429-5F49-9F63-5F6D6137D0B1}"/>
                  </a:ext>
                </a:extLst>
              </p:cNvPr>
              <p:cNvSpPr/>
              <p:nvPr/>
            </p:nvSpPr>
            <p:spPr>
              <a:xfrm>
                <a:off x="3510631" y="41324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28698" name="Group 45">
            <a:extLst>
              <a:ext uri="{FF2B5EF4-FFF2-40B4-BE49-F238E27FC236}">
                <a16:creationId xmlns:a16="http://schemas.microsoft.com/office/drawing/2014/main" id="{D08B5353-9736-454E-B8BC-E6C28C92A66D}"/>
              </a:ext>
            </a:extLst>
          </p:cNvPr>
          <p:cNvGrpSpPr>
            <a:grpSpLocks/>
          </p:cNvGrpSpPr>
          <p:nvPr/>
        </p:nvGrpSpPr>
        <p:grpSpPr bwMode="auto">
          <a:xfrm>
            <a:off x="8599488" y="4502150"/>
            <a:ext cx="1060450" cy="927100"/>
            <a:chOff x="10141519" y="4565676"/>
            <a:chExt cx="1059881" cy="928114"/>
          </a:xfrm>
        </p:grpSpPr>
        <p:sp>
          <p:nvSpPr>
            <p:cNvPr id="135" name="Cube 134">
              <a:extLst>
                <a:ext uri="{FF2B5EF4-FFF2-40B4-BE49-F238E27FC236}">
                  <a16:creationId xmlns:a16="http://schemas.microsoft.com/office/drawing/2014/main" id="{E30C567D-B968-6D47-86EA-FEDA7F82BD1F}"/>
                </a:ext>
              </a:extLst>
            </p:cNvPr>
            <p:cNvSpPr/>
            <p:nvPr/>
          </p:nvSpPr>
          <p:spPr>
            <a:xfrm>
              <a:off x="10265278" y="4703940"/>
              <a:ext cx="783804" cy="700853"/>
            </a:xfrm>
            <a:prstGeom prst="cube">
              <a:avLst>
                <a:gd name="adj" fmla="val 36394"/>
              </a:avLst>
            </a:prstGeom>
            <a:solidFill>
              <a:srgbClr val="00AF0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3F44B809-32C2-D24E-A99C-B2D77FFD7022}"/>
                </a:ext>
              </a:extLst>
            </p:cNvPr>
            <p:cNvSpPr/>
            <p:nvPr/>
          </p:nvSpPr>
          <p:spPr>
            <a:xfrm>
              <a:off x="10141519" y="4565676"/>
              <a:ext cx="1059881" cy="928114"/>
            </a:xfrm>
            <a:prstGeom prst="cube">
              <a:avLst>
                <a:gd name="adj" fmla="val 36394"/>
              </a:avLst>
            </a:prstGeom>
            <a:solidFill>
              <a:schemeClr val="bg1">
                <a:alpha val="43000"/>
              </a:schemeClr>
            </a:solidFill>
            <a:ln>
              <a:solidFill>
                <a:srgbClr val="296C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object 2">
            <a:extLst>
              <a:ext uri="{FF2B5EF4-FFF2-40B4-BE49-F238E27FC236}">
                <a16:creationId xmlns:a16="http://schemas.microsoft.com/office/drawing/2014/main" id="{FFD197D3-EE65-4448-BCDF-5FC3D914C6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250" y="187325"/>
            <a:ext cx="8072438" cy="688975"/>
          </a:xfrm>
        </p:spPr>
        <p:txBody>
          <a:bodyPr lIns="0" tIns="12700" rIns="0" bIns="0">
            <a:spAutoFit/>
          </a:bodyPr>
          <a:lstStyle/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zh-CN"/>
              <a:t>OCI</a:t>
            </a:r>
            <a:r>
              <a:rPr lang="zh-CN" altLang="en-US"/>
              <a:t> 和</a:t>
            </a:r>
            <a:r>
              <a:rPr lang="en-US" altLang="zh-CN"/>
              <a:t>插件扩展</a:t>
            </a:r>
            <a:endParaRPr lang="en-US" altLang="en-CN"/>
          </a:p>
        </p:txBody>
      </p:sp>
      <p:sp>
        <p:nvSpPr>
          <p:cNvPr id="112" name="object 112">
            <a:extLst>
              <a:ext uri="{FF2B5EF4-FFF2-40B4-BE49-F238E27FC236}">
                <a16:creationId xmlns:a16="http://schemas.microsoft.com/office/drawing/2014/main" id="{1F83E0F7-8EB9-6247-955B-BA8673F9D027}"/>
              </a:ext>
            </a:extLst>
          </p:cNvPr>
          <p:cNvSpPr txBox="1"/>
          <p:nvPr/>
        </p:nvSpPr>
        <p:spPr>
          <a:xfrm>
            <a:off x="304952" y="1981238"/>
            <a:ext cx="7242175" cy="3408362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 defTabSz="0">
              <a:tabLst>
                <a:tab pos="393700" algn="l"/>
                <a:tab pos="3952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36600" indent="-304800" defTabSz="0">
              <a:tabLst>
                <a:tab pos="393700" algn="l"/>
                <a:tab pos="3952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0">
              <a:tabLst>
                <a:tab pos="393700" algn="l"/>
                <a:tab pos="3952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0">
              <a:tabLst>
                <a:tab pos="393700" algn="l"/>
                <a:tab pos="3952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0">
              <a:tabLst>
                <a:tab pos="393700" algn="l"/>
                <a:tab pos="3952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0" fontAlgn="base">
              <a:spcBef>
                <a:spcPct val="0"/>
              </a:spcBef>
              <a:spcAft>
                <a:spcPct val="0"/>
              </a:spcAft>
              <a:tabLst>
                <a:tab pos="393700" algn="l"/>
                <a:tab pos="3952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0" fontAlgn="base">
              <a:spcBef>
                <a:spcPct val="0"/>
              </a:spcBef>
              <a:spcAft>
                <a:spcPct val="0"/>
              </a:spcAft>
              <a:tabLst>
                <a:tab pos="393700" algn="l"/>
                <a:tab pos="3952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0" fontAlgn="base">
              <a:spcBef>
                <a:spcPct val="0"/>
              </a:spcBef>
              <a:spcAft>
                <a:spcPct val="0"/>
              </a:spcAft>
              <a:tabLst>
                <a:tab pos="393700" algn="l"/>
                <a:tab pos="3952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0" fontAlgn="base">
              <a:spcBef>
                <a:spcPct val="0"/>
              </a:spcBef>
              <a:spcAft>
                <a:spcPct val="0"/>
              </a:spcAft>
              <a:tabLst>
                <a:tab pos="393700" algn="l"/>
                <a:tab pos="3952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zh-CN" sz="2000" dirty="0" err="1"/>
              <a:t>C</a:t>
            </a:r>
            <a:r>
              <a:rPr lang="en-US" altLang="en-CN" sz="2000" dirty="0" err="1"/>
              <a:t>ontainerd</a:t>
            </a:r>
            <a:r>
              <a:rPr lang="en-US" altLang="en-CN" sz="2000" dirty="0"/>
              <a:t> </a:t>
            </a:r>
            <a:r>
              <a:rPr lang="en-US" altLang="zh-CN" sz="2000" dirty="0" err="1"/>
              <a:t>有着严格的作用域但是可扩展性很高</a:t>
            </a:r>
            <a:endParaRPr lang="en-US" altLang="en-CN" sz="2000" dirty="0"/>
          </a:p>
          <a:p>
            <a:pPr eaLnBrk="1" fontAlgn="auto" hangingPunct="1">
              <a:spcBef>
                <a:spcPts val="13"/>
              </a:spcBef>
              <a:spcAft>
                <a:spcPts val="0"/>
              </a:spcAft>
              <a:buFont typeface="Arial MT"/>
              <a:buChar char="●"/>
              <a:defRPr/>
            </a:pPr>
            <a:endParaRPr lang="en-US" altLang="en-CN" sz="19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err="1"/>
              <a:t>修改底层服务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不需要重新编译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/>
              <a:t>外部二进制插件</a:t>
            </a:r>
            <a:endParaRPr lang="en-US" altLang="zh-CN" sz="2000" dirty="0"/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 MT"/>
              <a:buChar char="•"/>
              <a:defRPr/>
            </a:pPr>
            <a:r>
              <a:rPr lang="en-US" altLang="zh-CN" sz="2000" dirty="0" err="1"/>
              <a:t>插件通过</a:t>
            </a:r>
            <a:r>
              <a:rPr lang="zh-CN" altLang="en-US" sz="2000" dirty="0"/>
              <a:t> </a:t>
            </a:r>
            <a:r>
              <a:rPr lang="en-US" altLang="zh-CN" sz="2000" dirty="0" err="1"/>
              <a:t>unix</a:t>
            </a:r>
            <a:r>
              <a:rPr lang="en-US" altLang="zh-CN" sz="2000" dirty="0"/>
              <a:t> socket (</a:t>
            </a:r>
            <a:r>
              <a:rPr lang="en-US" altLang="zh-CN" sz="2000" dirty="0" err="1"/>
              <a:t>代理快照</a:t>
            </a:r>
            <a:r>
              <a:rPr lang="en-US" altLang="en-CN" sz="2000" dirty="0"/>
              <a:t>,  </a:t>
            </a:r>
            <a:r>
              <a:rPr lang="en-US" altLang="zh-CN" sz="2000" dirty="0" err="1"/>
              <a:t>代理</a:t>
            </a:r>
            <a:r>
              <a:rPr lang="en-US" altLang="en-CN" sz="2000" dirty="0"/>
              <a:t> content </a:t>
            </a:r>
            <a:r>
              <a:rPr lang="en-US" altLang="zh-CN" sz="2000" dirty="0" err="1"/>
              <a:t>存储</a:t>
            </a:r>
            <a:r>
              <a:rPr lang="en-US" altLang="en-CN" sz="2000" dirty="0"/>
              <a:t>)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Font typeface="Arial MT"/>
              <a:buChar char="•"/>
              <a:defRPr/>
            </a:pPr>
            <a:r>
              <a:rPr lang="en-US" altLang="zh-CN" sz="2000" dirty="0" err="1"/>
              <a:t>执行一个可执行文件的插件</a:t>
            </a:r>
            <a:r>
              <a:rPr lang="zh-CN" altLang="en-US" sz="2000" dirty="0"/>
              <a:t> </a:t>
            </a:r>
            <a:r>
              <a:rPr lang="en-US" altLang="en-CN" sz="2000" dirty="0"/>
              <a:t>(stream  processor,</a:t>
            </a:r>
            <a:r>
              <a:rPr lang="zh-CN" altLang="en-US" sz="2000" dirty="0"/>
              <a:t> </a:t>
            </a:r>
            <a:r>
              <a:rPr lang="en-US" altLang="en-CN" sz="2000" dirty="0"/>
              <a:t>shim)</a:t>
            </a:r>
          </a:p>
          <a:p>
            <a:pPr marL="431800" lvl="1" indent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CN" sz="2000" dirty="0"/>
          </a:p>
          <a:p>
            <a:pPr marL="431800" lvl="1" indent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CN" sz="2000" dirty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CN" sz="2000" dirty="0"/>
              <a:t>Go plugin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API </a:t>
            </a:r>
            <a:r>
              <a:rPr lang="en-US" altLang="zh-CN" sz="2000" dirty="0" err="1"/>
              <a:t>可以通过实现自己的定制服务进行扩展</a:t>
            </a:r>
            <a:endParaRPr lang="en-US" altLang="zh-CN" sz="2000" dirty="0"/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endParaRPr lang="en-US" altLang="zh-CN" sz="2000" dirty="0"/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524F2B40-3A59-D34F-BC8F-2B0C88706C67}"/>
              </a:ext>
            </a:extLst>
          </p:cNvPr>
          <p:cNvSpPr/>
          <p:nvPr/>
        </p:nvSpPr>
        <p:spPr>
          <a:xfrm>
            <a:off x="7099452" y="4092613"/>
            <a:ext cx="4098925" cy="1662112"/>
          </a:xfrm>
          <a:prstGeom prst="cube">
            <a:avLst>
              <a:gd name="adj" fmla="val 6731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noProof="1">
                <a:solidFill>
                  <a:schemeClr val="tx1"/>
                </a:solidFill>
              </a:rPr>
              <a:t>OS</a:t>
            </a:r>
          </a:p>
        </p:txBody>
      </p:sp>
      <p:grpSp>
        <p:nvGrpSpPr>
          <p:cNvPr id="29700" name="Group 139">
            <a:extLst>
              <a:ext uri="{FF2B5EF4-FFF2-40B4-BE49-F238E27FC236}">
                <a16:creationId xmlns:a16="http://schemas.microsoft.com/office/drawing/2014/main" id="{065E894D-538C-974F-8F50-38F3B58CD6D6}"/>
              </a:ext>
            </a:extLst>
          </p:cNvPr>
          <p:cNvGrpSpPr>
            <a:grpSpLocks/>
          </p:cNvGrpSpPr>
          <p:nvPr/>
        </p:nvGrpSpPr>
        <p:grpSpPr bwMode="auto">
          <a:xfrm>
            <a:off x="7113739" y="3092488"/>
            <a:ext cx="4021138" cy="1957387"/>
            <a:chOff x="6611951" y="2915205"/>
            <a:chExt cx="3749502" cy="1956377"/>
          </a:xfrm>
        </p:grpSpPr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7C59EDBA-7F19-564F-AE19-33DB567FC415}"/>
                </a:ext>
              </a:extLst>
            </p:cNvPr>
            <p:cNvSpPr/>
            <p:nvPr/>
          </p:nvSpPr>
          <p:spPr>
            <a:xfrm>
              <a:off x="6611951" y="2915205"/>
              <a:ext cx="2639306" cy="1956377"/>
            </a:xfrm>
            <a:prstGeom prst="cube">
              <a:avLst>
                <a:gd name="adj" fmla="val 55152"/>
              </a:avLst>
            </a:prstGeom>
            <a:solidFill>
              <a:srgbClr val="5A9BD4">
                <a:alpha val="17000"/>
              </a:srgbClr>
            </a:solidFill>
            <a:ln>
              <a:solidFill>
                <a:srgbClr val="5A9B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5A9BD4"/>
                  </a:solidFill>
                </a:rPr>
                <a:t>插件</a:t>
              </a:r>
            </a:p>
          </p:txBody>
        </p:sp>
        <p:sp>
          <p:nvSpPr>
            <p:cNvPr id="142" name="Cube 141">
              <a:extLst>
                <a:ext uri="{FF2B5EF4-FFF2-40B4-BE49-F238E27FC236}">
                  <a16:creationId xmlns:a16="http://schemas.microsoft.com/office/drawing/2014/main" id="{6A3D4C62-E400-914A-9696-4F9AB5F03381}"/>
                </a:ext>
              </a:extLst>
            </p:cNvPr>
            <p:cNvSpPr/>
            <p:nvPr/>
          </p:nvSpPr>
          <p:spPr>
            <a:xfrm>
              <a:off x="8411949" y="3375342"/>
              <a:ext cx="1949504" cy="1362958"/>
            </a:xfrm>
            <a:prstGeom prst="cube">
              <a:avLst>
                <a:gd name="adj" fmla="val 80017"/>
              </a:avLst>
            </a:prstGeom>
            <a:solidFill>
              <a:srgbClr val="8A8888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noProof="1">
                  <a:solidFill>
                    <a:schemeClr val="bg1"/>
                  </a:solidFill>
                </a:rPr>
                <a:t>OCI</a:t>
              </a:r>
              <a:endParaRPr lang="en-US" sz="1600" noProof="1">
                <a:solidFill>
                  <a:schemeClr val="bg1"/>
                </a:solidFill>
              </a:endParaRPr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36A2062A-0BF6-9348-B1F4-A98BEAC59C85}"/>
                </a:ext>
              </a:extLst>
            </p:cNvPr>
            <p:cNvSpPr/>
            <p:nvPr/>
          </p:nvSpPr>
          <p:spPr>
            <a:xfrm>
              <a:off x="8407508" y="3018339"/>
              <a:ext cx="1950984" cy="1362959"/>
            </a:xfrm>
            <a:prstGeom prst="cube">
              <a:avLst>
                <a:gd name="adj" fmla="val 80017"/>
              </a:avLst>
            </a:prstGeom>
            <a:solidFill>
              <a:srgbClr val="F99402">
                <a:alpha val="17000"/>
              </a:srgbClr>
            </a:solidFill>
            <a:ln>
              <a:solidFill>
                <a:srgbClr val="F994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F99402"/>
                  </a:solidFill>
                </a:rPr>
                <a:t>Shim</a:t>
              </a:r>
            </a:p>
          </p:txBody>
        </p:sp>
      </p:grpSp>
      <p:grpSp>
        <p:nvGrpSpPr>
          <p:cNvPr id="29701" name="Group 28">
            <a:extLst>
              <a:ext uri="{FF2B5EF4-FFF2-40B4-BE49-F238E27FC236}">
                <a16:creationId xmlns:a16="http://schemas.microsoft.com/office/drawing/2014/main" id="{39DFE9B5-F46A-F741-B549-CAB8822F85B6}"/>
              </a:ext>
            </a:extLst>
          </p:cNvPr>
          <p:cNvGrpSpPr>
            <a:grpSpLocks/>
          </p:cNvGrpSpPr>
          <p:nvPr/>
        </p:nvGrpSpPr>
        <p:grpSpPr bwMode="auto">
          <a:xfrm>
            <a:off x="7099452" y="1187488"/>
            <a:ext cx="4098925" cy="2771775"/>
            <a:chOff x="9977374" y="1634156"/>
            <a:chExt cx="4058124" cy="2772413"/>
          </a:xfrm>
        </p:grpSpPr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015BF1DF-DE7A-324D-9F0D-B8A5BC5B334A}"/>
                </a:ext>
              </a:extLst>
            </p:cNvPr>
            <p:cNvSpPr/>
            <p:nvPr/>
          </p:nvSpPr>
          <p:spPr>
            <a:xfrm>
              <a:off x="9977374" y="1634156"/>
              <a:ext cx="4058124" cy="2772413"/>
            </a:xfrm>
            <a:prstGeom prst="cube">
              <a:avLst>
                <a:gd name="adj" fmla="val 40223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Server</a:t>
              </a:r>
            </a:p>
          </p:txBody>
        </p:sp>
        <p:pic>
          <p:nvPicPr>
            <p:cNvPr id="29703" name="object 120">
              <a:extLst>
                <a:ext uri="{FF2B5EF4-FFF2-40B4-BE49-F238E27FC236}">
                  <a16:creationId xmlns:a16="http://schemas.microsoft.com/office/drawing/2014/main" id="{9F3744F3-3451-AC49-9090-5DA77DE684E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8828" y="4013992"/>
              <a:ext cx="988316" cy="244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be 393">
            <a:extLst>
              <a:ext uri="{FF2B5EF4-FFF2-40B4-BE49-F238E27FC236}">
                <a16:creationId xmlns:a16="http://schemas.microsoft.com/office/drawing/2014/main" id="{27D57D2E-2D9D-CB4B-8136-17CB4BFA1C36}"/>
              </a:ext>
            </a:extLst>
          </p:cNvPr>
          <p:cNvSpPr/>
          <p:nvPr/>
        </p:nvSpPr>
        <p:spPr>
          <a:xfrm>
            <a:off x="1217613" y="5138738"/>
            <a:ext cx="4098925" cy="1663700"/>
          </a:xfrm>
          <a:prstGeom prst="cube">
            <a:avLst>
              <a:gd name="adj" fmla="val 6731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noProof="1">
                <a:solidFill>
                  <a:schemeClr val="tx1"/>
                </a:solidFill>
              </a:rPr>
              <a:t>OS</a:t>
            </a:r>
          </a:p>
        </p:txBody>
      </p:sp>
      <p:grpSp>
        <p:nvGrpSpPr>
          <p:cNvPr id="30722" name="Group 319">
            <a:extLst>
              <a:ext uri="{FF2B5EF4-FFF2-40B4-BE49-F238E27FC236}">
                <a16:creationId xmlns:a16="http://schemas.microsoft.com/office/drawing/2014/main" id="{6F388F14-C581-7547-9510-BD127ED22F5B}"/>
              </a:ext>
            </a:extLst>
          </p:cNvPr>
          <p:cNvGrpSpPr>
            <a:grpSpLocks/>
          </p:cNvGrpSpPr>
          <p:nvPr/>
        </p:nvGrpSpPr>
        <p:grpSpPr bwMode="auto">
          <a:xfrm>
            <a:off x="1971675" y="4319588"/>
            <a:ext cx="4022725" cy="1957387"/>
            <a:chOff x="6611951" y="2915205"/>
            <a:chExt cx="3749502" cy="1956377"/>
          </a:xfrm>
        </p:grpSpPr>
        <p:sp>
          <p:nvSpPr>
            <p:cNvPr id="312" name="Cube 311">
              <a:extLst>
                <a:ext uri="{FF2B5EF4-FFF2-40B4-BE49-F238E27FC236}">
                  <a16:creationId xmlns:a16="http://schemas.microsoft.com/office/drawing/2014/main" id="{8EABA2C7-0414-A643-B234-9A5C5056CB33}"/>
                </a:ext>
              </a:extLst>
            </p:cNvPr>
            <p:cNvSpPr/>
            <p:nvPr/>
          </p:nvSpPr>
          <p:spPr>
            <a:xfrm>
              <a:off x="6611951" y="2915205"/>
              <a:ext cx="2639744" cy="1956377"/>
            </a:xfrm>
            <a:prstGeom prst="cube">
              <a:avLst>
                <a:gd name="adj" fmla="val 55152"/>
              </a:avLst>
            </a:prstGeom>
            <a:solidFill>
              <a:srgbClr val="5A9BD4">
                <a:alpha val="17000"/>
              </a:srgbClr>
            </a:solidFill>
            <a:ln>
              <a:solidFill>
                <a:srgbClr val="5A9B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rgbClr val="5A9BD4"/>
                  </a:solidFill>
                </a:rPr>
                <a:t>插件</a:t>
              </a:r>
            </a:p>
          </p:txBody>
        </p:sp>
        <p:sp>
          <p:nvSpPr>
            <p:cNvPr id="316" name="Cube 315">
              <a:extLst>
                <a:ext uri="{FF2B5EF4-FFF2-40B4-BE49-F238E27FC236}">
                  <a16:creationId xmlns:a16="http://schemas.microsoft.com/office/drawing/2014/main" id="{72ECC4E7-2EF0-894F-823B-B0777D85DA48}"/>
                </a:ext>
              </a:extLst>
            </p:cNvPr>
            <p:cNvSpPr/>
            <p:nvPr/>
          </p:nvSpPr>
          <p:spPr>
            <a:xfrm>
              <a:off x="8411238" y="3375342"/>
              <a:ext cx="1950215" cy="1362958"/>
            </a:xfrm>
            <a:prstGeom prst="cube">
              <a:avLst>
                <a:gd name="adj" fmla="val 80017"/>
              </a:avLst>
            </a:prstGeom>
            <a:solidFill>
              <a:srgbClr val="8A8888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noProof="1">
                  <a:solidFill>
                    <a:schemeClr val="bg1"/>
                  </a:solidFill>
                </a:rPr>
                <a:t>OCI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315" name="Cube 314">
              <a:extLst>
                <a:ext uri="{FF2B5EF4-FFF2-40B4-BE49-F238E27FC236}">
                  <a16:creationId xmlns:a16="http://schemas.microsoft.com/office/drawing/2014/main" id="{4D291F84-97C5-C946-8B06-33C4473463A4}"/>
                </a:ext>
              </a:extLst>
            </p:cNvPr>
            <p:cNvSpPr/>
            <p:nvPr/>
          </p:nvSpPr>
          <p:spPr>
            <a:xfrm>
              <a:off x="8408279" y="3018339"/>
              <a:ext cx="1950215" cy="1362959"/>
            </a:xfrm>
            <a:prstGeom prst="cube">
              <a:avLst>
                <a:gd name="adj" fmla="val 80017"/>
              </a:avLst>
            </a:prstGeom>
            <a:solidFill>
              <a:srgbClr val="F99402">
                <a:alpha val="17000"/>
              </a:srgbClr>
            </a:solidFill>
            <a:ln>
              <a:solidFill>
                <a:srgbClr val="F994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rgbClr val="F99402"/>
                  </a:solidFill>
                </a:rPr>
                <a:t>Shim</a:t>
              </a:r>
            </a:p>
          </p:txBody>
        </p:sp>
      </p:grpSp>
      <p:grpSp>
        <p:nvGrpSpPr>
          <p:cNvPr id="30723" name="Group 333">
            <a:extLst>
              <a:ext uri="{FF2B5EF4-FFF2-40B4-BE49-F238E27FC236}">
                <a16:creationId xmlns:a16="http://schemas.microsoft.com/office/drawing/2014/main" id="{4E6EB8AE-7D71-BF48-835B-16A193060BB5}"/>
              </a:ext>
            </a:extLst>
          </p:cNvPr>
          <p:cNvGrpSpPr>
            <a:grpSpLocks/>
          </p:cNvGrpSpPr>
          <p:nvPr/>
        </p:nvGrpSpPr>
        <p:grpSpPr bwMode="auto">
          <a:xfrm>
            <a:off x="2795588" y="3587750"/>
            <a:ext cx="4014787" cy="1663700"/>
            <a:chOff x="6889310" y="622458"/>
            <a:chExt cx="3626289" cy="1663542"/>
          </a:xfrm>
        </p:grpSpPr>
        <p:sp>
          <p:nvSpPr>
            <p:cNvPr id="322" name="Cube 321">
              <a:extLst>
                <a:ext uri="{FF2B5EF4-FFF2-40B4-BE49-F238E27FC236}">
                  <a16:creationId xmlns:a16="http://schemas.microsoft.com/office/drawing/2014/main" id="{621097A3-9F83-D146-808D-812D77DCA71E}"/>
                </a:ext>
              </a:extLst>
            </p:cNvPr>
            <p:cNvSpPr/>
            <p:nvPr/>
          </p:nvSpPr>
          <p:spPr>
            <a:xfrm>
              <a:off x="6998520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存储</a:t>
              </a:r>
            </a:p>
          </p:txBody>
        </p:sp>
        <p:sp>
          <p:nvSpPr>
            <p:cNvPr id="331" name="Cube 330">
              <a:extLst>
                <a:ext uri="{FF2B5EF4-FFF2-40B4-BE49-F238E27FC236}">
                  <a16:creationId xmlns:a16="http://schemas.microsoft.com/office/drawing/2014/main" id="{430B0E1D-AF99-B644-B310-418F58BA97D9}"/>
                </a:ext>
              </a:extLst>
            </p:cNvPr>
            <p:cNvSpPr/>
            <p:nvPr/>
          </p:nvSpPr>
          <p:spPr>
            <a:xfrm>
              <a:off x="7863113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快照</a:t>
              </a:r>
            </a:p>
          </p:txBody>
        </p:sp>
        <p:sp>
          <p:nvSpPr>
            <p:cNvPr id="332" name="Cube 331">
              <a:extLst>
                <a:ext uri="{FF2B5EF4-FFF2-40B4-BE49-F238E27FC236}">
                  <a16:creationId xmlns:a16="http://schemas.microsoft.com/office/drawing/2014/main" id="{904B9B65-57C3-3148-A692-D04C39FA65DC}"/>
                </a:ext>
              </a:extLst>
            </p:cNvPr>
            <p:cNvSpPr/>
            <p:nvPr/>
          </p:nvSpPr>
          <p:spPr>
            <a:xfrm>
              <a:off x="8727706" y="779363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运行时</a:t>
              </a:r>
            </a:p>
          </p:txBody>
        </p:sp>
        <p:sp>
          <p:nvSpPr>
            <p:cNvPr id="333" name="Cube 332">
              <a:extLst>
                <a:ext uri="{FF2B5EF4-FFF2-40B4-BE49-F238E27FC236}">
                  <a16:creationId xmlns:a16="http://schemas.microsoft.com/office/drawing/2014/main" id="{25CEAB87-7CB0-C043-B94B-3490A024102A}"/>
                </a:ext>
              </a:extLst>
            </p:cNvPr>
            <p:cNvSpPr/>
            <p:nvPr/>
          </p:nvSpPr>
          <p:spPr>
            <a:xfrm>
              <a:off x="6889310" y="622458"/>
              <a:ext cx="3626289" cy="1663542"/>
            </a:xfrm>
            <a:prstGeom prst="cube">
              <a:avLst>
                <a:gd name="adj" fmla="val 67310"/>
              </a:avLst>
            </a:prstGeom>
            <a:solidFill>
              <a:srgbClr val="872A88">
                <a:alpha val="36526"/>
              </a:srgbClr>
            </a:solidFill>
            <a:ln>
              <a:solidFill>
                <a:srgbClr val="872A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  <p:grpSp>
        <p:nvGrpSpPr>
          <p:cNvPr id="30724" name="Group 342">
            <a:extLst>
              <a:ext uri="{FF2B5EF4-FFF2-40B4-BE49-F238E27FC236}">
                <a16:creationId xmlns:a16="http://schemas.microsoft.com/office/drawing/2014/main" id="{017FE6CA-6761-3742-8FC2-3FDDA1E5B496}"/>
              </a:ext>
            </a:extLst>
          </p:cNvPr>
          <p:cNvGrpSpPr>
            <a:grpSpLocks/>
          </p:cNvGrpSpPr>
          <p:nvPr/>
        </p:nvGrpSpPr>
        <p:grpSpPr bwMode="auto">
          <a:xfrm>
            <a:off x="3971925" y="2533650"/>
            <a:ext cx="4014788" cy="1463675"/>
            <a:chOff x="1850238" y="4656905"/>
            <a:chExt cx="4014760" cy="1649668"/>
          </a:xfrm>
        </p:grpSpPr>
        <p:grpSp>
          <p:nvGrpSpPr>
            <p:cNvPr id="30754" name="Group 228">
              <a:extLst>
                <a:ext uri="{FF2B5EF4-FFF2-40B4-BE49-F238E27FC236}">
                  <a16:creationId xmlns:a16="http://schemas.microsoft.com/office/drawing/2014/main" id="{995EA7BD-6882-CB4D-8135-AB1D8469D0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0243" y="4970845"/>
              <a:ext cx="2503001" cy="899135"/>
              <a:chOff x="2653639" y="4259154"/>
              <a:chExt cx="2136777" cy="1045489"/>
            </a:xfrm>
          </p:grpSpPr>
          <p:sp>
            <p:nvSpPr>
              <p:cNvPr id="30756" name="object 53">
                <a:extLst>
                  <a:ext uri="{FF2B5EF4-FFF2-40B4-BE49-F238E27FC236}">
                    <a16:creationId xmlns:a16="http://schemas.microsoft.com/office/drawing/2014/main" id="{6E4D507D-61C3-6A4F-8753-5CD48A370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41" y="4646783"/>
                <a:ext cx="2136775" cy="657860"/>
              </a:xfrm>
              <a:custGeom>
                <a:avLst/>
                <a:gdLst>
                  <a:gd name="T0" fmla="*/ 1068207 w 2136775"/>
                  <a:gd name="T1" fmla="*/ 657745 h 657860"/>
                  <a:gd name="T2" fmla="*/ 997972 w 2136775"/>
                  <a:gd name="T3" fmla="*/ 657046 h 657860"/>
                  <a:gd name="T4" fmla="*/ 928950 w 2136775"/>
                  <a:gd name="T5" fmla="*/ 654976 h 657860"/>
                  <a:gd name="T6" fmla="*/ 861282 w 2136775"/>
                  <a:gd name="T7" fmla="*/ 651580 h 657860"/>
                  <a:gd name="T8" fmla="*/ 795109 w 2136775"/>
                  <a:gd name="T9" fmla="*/ 646900 h 657860"/>
                  <a:gd name="T10" fmla="*/ 730571 w 2136775"/>
                  <a:gd name="T11" fmla="*/ 640979 h 657860"/>
                  <a:gd name="T12" fmla="*/ 667809 w 2136775"/>
                  <a:gd name="T13" fmla="*/ 633862 h 657860"/>
                  <a:gd name="T14" fmla="*/ 606964 w 2136775"/>
                  <a:gd name="T15" fmla="*/ 625592 h 657860"/>
                  <a:gd name="T16" fmla="*/ 548177 w 2136775"/>
                  <a:gd name="T17" fmla="*/ 616211 h 657860"/>
                  <a:gd name="T18" fmla="*/ 491588 w 2136775"/>
                  <a:gd name="T19" fmla="*/ 605763 h 657860"/>
                  <a:gd name="T20" fmla="*/ 437338 w 2136775"/>
                  <a:gd name="T21" fmla="*/ 594292 h 657860"/>
                  <a:gd name="T22" fmla="*/ 385568 w 2136775"/>
                  <a:gd name="T23" fmla="*/ 581841 h 657860"/>
                  <a:gd name="T24" fmla="*/ 336418 w 2136775"/>
                  <a:gd name="T25" fmla="*/ 568453 h 657860"/>
                  <a:gd name="T26" fmla="*/ 290030 w 2136775"/>
                  <a:gd name="T27" fmla="*/ 554171 h 657860"/>
                  <a:gd name="T28" fmla="*/ 246545 w 2136775"/>
                  <a:gd name="T29" fmla="*/ 539039 h 657860"/>
                  <a:gd name="T30" fmla="*/ 206102 w 2136775"/>
                  <a:gd name="T31" fmla="*/ 523101 h 657860"/>
                  <a:gd name="T32" fmla="*/ 168842 w 2136775"/>
                  <a:gd name="T33" fmla="*/ 506399 h 657860"/>
                  <a:gd name="T34" fmla="*/ 134908 w 2136775"/>
                  <a:gd name="T35" fmla="*/ 488976 h 657860"/>
                  <a:gd name="T36" fmla="*/ 77574 w 2136775"/>
                  <a:gd name="T37" fmla="*/ 452145 h 657860"/>
                  <a:gd name="T38" fmla="*/ 35228 w 2136775"/>
                  <a:gd name="T39" fmla="*/ 412952 h 657860"/>
                  <a:gd name="T40" fmla="*/ 8994 w 2136775"/>
                  <a:gd name="T41" fmla="*/ 371746 h 657860"/>
                  <a:gd name="T42" fmla="*/ 0 w 2136775"/>
                  <a:gd name="T43" fmla="*/ 328872 h 657860"/>
                  <a:gd name="T44" fmla="*/ 0 w 2136775"/>
                  <a:gd name="T45" fmla="*/ 0 h 657860"/>
                  <a:gd name="T46" fmla="*/ 2136415 w 2136775"/>
                  <a:gd name="T47" fmla="*/ 0 h 657860"/>
                  <a:gd name="T48" fmla="*/ 2136415 w 2136775"/>
                  <a:gd name="T49" fmla="*/ 328872 h 657860"/>
                  <a:gd name="T50" fmla="*/ 2127421 w 2136775"/>
                  <a:gd name="T51" fmla="*/ 371746 h 657860"/>
                  <a:gd name="T52" fmla="*/ 2101187 w 2136775"/>
                  <a:gd name="T53" fmla="*/ 412952 h 657860"/>
                  <a:gd name="T54" fmla="*/ 2058841 w 2136775"/>
                  <a:gd name="T55" fmla="*/ 452145 h 657860"/>
                  <a:gd name="T56" fmla="*/ 2001507 w 2136775"/>
                  <a:gd name="T57" fmla="*/ 488976 h 657860"/>
                  <a:gd name="T58" fmla="*/ 1967573 w 2136775"/>
                  <a:gd name="T59" fmla="*/ 506399 h 657860"/>
                  <a:gd name="T60" fmla="*/ 1930313 w 2136775"/>
                  <a:gd name="T61" fmla="*/ 523101 h 657860"/>
                  <a:gd name="T62" fmla="*/ 1889871 w 2136775"/>
                  <a:gd name="T63" fmla="*/ 539039 h 657860"/>
                  <a:gd name="T64" fmla="*/ 1846385 w 2136775"/>
                  <a:gd name="T65" fmla="*/ 554171 h 657860"/>
                  <a:gd name="T66" fmla="*/ 1799997 w 2136775"/>
                  <a:gd name="T67" fmla="*/ 568453 h 657860"/>
                  <a:gd name="T68" fmla="*/ 1750847 w 2136775"/>
                  <a:gd name="T69" fmla="*/ 581841 h 657860"/>
                  <a:gd name="T70" fmla="*/ 1699077 w 2136775"/>
                  <a:gd name="T71" fmla="*/ 594292 h 657860"/>
                  <a:gd name="T72" fmla="*/ 1644828 w 2136775"/>
                  <a:gd name="T73" fmla="*/ 605763 h 657860"/>
                  <a:gd name="T74" fmla="*/ 1588238 w 2136775"/>
                  <a:gd name="T75" fmla="*/ 616211 h 657860"/>
                  <a:gd name="T76" fmla="*/ 1529451 w 2136775"/>
                  <a:gd name="T77" fmla="*/ 625592 h 657860"/>
                  <a:gd name="T78" fmla="*/ 1468606 w 2136775"/>
                  <a:gd name="T79" fmla="*/ 633862 h 657860"/>
                  <a:gd name="T80" fmla="*/ 1405844 w 2136775"/>
                  <a:gd name="T81" fmla="*/ 640979 h 657860"/>
                  <a:gd name="T82" fmla="*/ 1341306 w 2136775"/>
                  <a:gd name="T83" fmla="*/ 646900 h 657860"/>
                  <a:gd name="T84" fmla="*/ 1275132 w 2136775"/>
                  <a:gd name="T85" fmla="*/ 651580 h 657860"/>
                  <a:gd name="T86" fmla="*/ 1207464 w 2136775"/>
                  <a:gd name="T87" fmla="*/ 654976 h 657860"/>
                  <a:gd name="T88" fmla="*/ 1138442 w 2136775"/>
                  <a:gd name="T89" fmla="*/ 657046 h 657860"/>
                  <a:gd name="T90" fmla="*/ 1068207 w 2136775"/>
                  <a:gd name="T91" fmla="*/ 657745 h 65786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136775" h="657860">
                    <a:moveTo>
                      <a:pt x="1068207" y="657745"/>
                    </a:moveTo>
                    <a:lnTo>
                      <a:pt x="997972" y="657046"/>
                    </a:lnTo>
                    <a:lnTo>
                      <a:pt x="928950" y="654976"/>
                    </a:lnTo>
                    <a:lnTo>
                      <a:pt x="861282" y="651580"/>
                    </a:lnTo>
                    <a:lnTo>
                      <a:pt x="795109" y="646900"/>
                    </a:lnTo>
                    <a:lnTo>
                      <a:pt x="730571" y="640979"/>
                    </a:lnTo>
                    <a:lnTo>
                      <a:pt x="667809" y="633862"/>
                    </a:lnTo>
                    <a:lnTo>
                      <a:pt x="606964" y="625592"/>
                    </a:lnTo>
                    <a:lnTo>
                      <a:pt x="548177" y="616211"/>
                    </a:lnTo>
                    <a:lnTo>
                      <a:pt x="491588" y="605763"/>
                    </a:lnTo>
                    <a:lnTo>
                      <a:pt x="437338" y="594292"/>
                    </a:lnTo>
                    <a:lnTo>
                      <a:pt x="385568" y="581841"/>
                    </a:lnTo>
                    <a:lnTo>
                      <a:pt x="336418" y="568453"/>
                    </a:lnTo>
                    <a:lnTo>
                      <a:pt x="290030" y="554171"/>
                    </a:lnTo>
                    <a:lnTo>
                      <a:pt x="246545" y="539039"/>
                    </a:lnTo>
                    <a:lnTo>
                      <a:pt x="206102" y="523101"/>
                    </a:lnTo>
                    <a:lnTo>
                      <a:pt x="168842" y="506399"/>
                    </a:lnTo>
                    <a:lnTo>
                      <a:pt x="134908" y="488976"/>
                    </a:lnTo>
                    <a:lnTo>
                      <a:pt x="77574" y="452145"/>
                    </a:lnTo>
                    <a:lnTo>
                      <a:pt x="35228" y="412952"/>
                    </a:lnTo>
                    <a:lnTo>
                      <a:pt x="8994" y="371746"/>
                    </a:lnTo>
                    <a:lnTo>
                      <a:pt x="0" y="328872"/>
                    </a:lnTo>
                    <a:lnTo>
                      <a:pt x="0" y="0"/>
                    </a:lnTo>
                    <a:lnTo>
                      <a:pt x="2136415" y="0"/>
                    </a:lnTo>
                    <a:lnTo>
                      <a:pt x="2136415" y="328872"/>
                    </a:lnTo>
                    <a:lnTo>
                      <a:pt x="2127421" y="371746"/>
                    </a:lnTo>
                    <a:lnTo>
                      <a:pt x="2101187" y="412952"/>
                    </a:lnTo>
                    <a:lnTo>
                      <a:pt x="2058841" y="452145"/>
                    </a:lnTo>
                    <a:lnTo>
                      <a:pt x="2001507" y="488976"/>
                    </a:lnTo>
                    <a:lnTo>
                      <a:pt x="1967573" y="506399"/>
                    </a:lnTo>
                    <a:lnTo>
                      <a:pt x="1930313" y="523101"/>
                    </a:lnTo>
                    <a:lnTo>
                      <a:pt x="1889871" y="539039"/>
                    </a:lnTo>
                    <a:lnTo>
                      <a:pt x="1846385" y="554171"/>
                    </a:lnTo>
                    <a:lnTo>
                      <a:pt x="1799997" y="568453"/>
                    </a:lnTo>
                    <a:lnTo>
                      <a:pt x="1750847" y="581841"/>
                    </a:lnTo>
                    <a:lnTo>
                      <a:pt x="1699077" y="594292"/>
                    </a:lnTo>
                    <a:lnTo>
                      <a:pt x="1644828" y="605763"/>
                    </a:lnTo>
                    <a:lnTo>
                      <a:pt x="1588238" y="616211"/>
                    </a:lnTo>
                    <a:lnTo>
                      <a:pt x="1529451" y="625592"/>
                    </a:lnTo>
                    <a:lnTo>
                      <a:pt x="1468606" y="633862"/>
                    </a:lnTo>
                    <a:lnTo>
                      <a:pt x="1405844" y="640979"/>
                    </a:lnTo>
                    <a:lnTo>
                      <a:pt x="1341306" y="646900"/>
                    </a:lnTo>
                    <a:lnTo>
                      <a:pt x="1275132" y="651580"/>
                    </a:lnTo>
                    <a:lnTo>
                      <a:pt x="1207464" y="654976"/>
                    </a:lnTo>
                    <a:lnTo>
                      <a:pt x="1138442" y="657046"/>
                    </a:lnTo>
                    <a:lnTo>
                      <a:pt x="1068207" y="657745"/>
                    </a:lnTo>
                    <a:close/>
                  </a:path>
                </a:pathLst>
              </a:custGeom>
              <a:solidFill>
                <a:srgbClr val="22823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30757" name="object 54">
                <a:extLst>
                  <a:ext uri="{FF2B5EF4-FFF2-40B4-BE49-F238E27FC236}">
                    <a16:creationId xmlns:a16="http://schemas.microsoft.com/office/drawing/2014/main" id="{924CA790-B80B-104B-A8F7-9B341BA1A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39" y="4259154"/>
                <a:ext cx="2136775" cy="774066"/>
              </a:xfrm>
              <a:custGeom>
                <a:avLst/>
                <a:gdLst>
                  <a:gd name="T0" fmla="*/ 0 w 2136775"/>
                  <a:gd name="T1" fmla="*/ 0 h 774064"/>
                  <a:gd name="T2" fmla="*/ 2136775 w 2136775"/>
                  <a:gd name="T3" fmla="*/ 774064 h 774064"/>
                </a:gdLst>
                <a:ahLst/>
                <a:cxnLst/>
                <a:rect l="T0" t="T1" r="T2" b="T3"/>
                <a:pathLst>
                  <a:path w="2136775" h="774064">
                    <a:moveTo>
                      <a:pt x="1068209" y="773442"/>
                    </a:moveTo>
                    <a:lnTo>
                      <a:pt x="1000654" y="772682"/>
                    </a:lnTo>
                    <a:lnTo>
                      <a:pt x="934215" y="770429"/>
                    </a:lnTo>
                    <a:lnTo>
                      <a:pt x="869018" y="766731"/>
                    </a:lnTo>
                    <a:lnTo>
                      <a:pt x="805188" y="761632"/>
                    </a:lnTo>
                    <a:lnTo>
                      <a:pt x="742850" y="755177"/>
                    </a:lnTo>
                    <a:lnTo>
                      <a:pt x="682129" y="747412"/>
                    </a:lnTo>
                    <a:lnTo>
                      <a:pt x="623150" y="738382"/>
                    </a:lnTo>
                    <a:lnTo>
                      <a:pt x="566038" y="728132"/>
                    </a:lnTo>
                    <a:lnTo>
                      <a:pt x="510919" y="716708"/>
                    </a:lnTo>
                    <a:lnTo>
                      <a:pt x="457918" y="704155"/>
                    </a:lnTo>
                    <a:lnTo>
                      <a:pt x="407159" y="690518"/>
                    </a:lnTo>
                    <a:lnTo>
                      <a:pt x="358769" y="675843"/>
                    </a:lnTo>
                    <a:lnTo>
                      <a:pt x="312871" y="660174"/>
                    </a:lnTo>
                    <a:lnTo>
                      <a:pt x="269591" y="643558"/>
                    </a:lnTo>
                    <a:lnTo>
                      <a:pt x="229055" y="626039"/>
                    </a:lnTo>
                    <a:lnTo>
                      <a:pt x="191387" y="607663"/>
                    </a:lnTo>
                    <a:lnTo>
                      <a:pt x="156713" y="588475"/>
                    </a:lnTo>
                    <a:lnTo>
                      <a:pt x="96845" y="547845"/>
                    </a:lnTo>
                    <a:lnTo>
                      <a:pt x="50453" y="504510"/>
                    </a:lnTo>
                    <a:lnTo>
                      <a:pt x="18538" y="458834"/>
                    </a:lnTo>
                    <a:lnTo>
                      <a:pt x="2101" y="411178"/>
                    </a:lnTo>
                    <a:lnTo>
                      <a:pt x="0" y="386721"/>
                    </a:lnTo>
                    <a:lnTo>
                      <a:pt x="2101" y="362264"/>
                    </a:lnTo>
                    <a:lnTo>
                      <a:pt x="18538" y="314608"/>
                    </a:lnTo>
                    <a:lnTo>
                      <a:pt x="50453" y="268932"/>
                    </a:lnTo>
                    <a:lnTo>
                      <a:pt x="96845" y="225597"/>
                    </a:lnTo>
                    <a:lnTo>
                      <a:pt x="156713" y="184967"/>
                    </a:lnTo>
                    <a:lnTo>
                      <a:pt x="191387" y="165779"/>
                    </a:lnTo>
                    <a:lnTo>
                      <a:pt x="229055" y="147403"/>
                    </a:lnTo>
                    <a:lnTo>
                      <a:pt x="269591" y="129884"/>
                    </a:lnTo>
                    <a:lnTo>
                      <a:pt x="312871" y="113268"/>
                    </a:lnTo>
                    <a:lnTo>
                      <a:pt x="358769" y="97599"/>
                    </a:lnTo>
                    <a:lnTo>
                      <a:pt x="407159" y="82924"/>
                    </a:lnTo>
                    <a:lnTo>
                      <a:pt x="457918" y="69287"/>
                    </a:lnTo>
                    <a:lnTo>
                      <a:pt x="510919" y="56734"/>
                    </a:lnTo>
                    <a:lnTo>
                      <a:pt x="566038" y="45310"/>
                    </a:lnTo>
                    <a:lnTo>
                      <a:pt x="623150" y="35060"/>
                    </a:lnTo>
                    <a:lnTo>
                      <a:pt x="682129" y="26030"/>
                    </a:lnTo>
                    <a:lnTo>
                      <a:pt x="742850" y="18265"/>
                    </a:lnTo>
                    <a:lnTo>
                      <a:pt x="805188" y="11810"/>
                    </a:lnTo>
                    <a:lnTo>
                      <a:pt x="869018" y="6711"/>
                    </a:lnTo>
                    <a:lnTo>
                      <a:pt x="934215" y="3013"/>
                    </a:lnTo>
                    <a:lnTo>
                      <a:pt x="1000654" y="760"/>
                    </a:lnTo>
                    <a:lnTo>
                      <a:pt x="1068209" y="0"/>
                    </a:lnTo>
                    <a:lnTo>
                      <a:pt x="1135764" y="760"/>
                    </a:lnTo>
                    <a:lnTo>
                      <a:pt x="1202203" y="3013"/>
                    </a:lnTo>
                    <a:lnTo>
                      <a:pt x="1267400" y="6711"/>
                    </a:lnTo>
                    <a:lnTo>
                      <a:pt x="1331230" y="11810"/>
                    </a:lnTo>
                    <a:lnTo>
                      <a:pt x="1393568" y="18265"/>
                    </a:lnTo>
                    <a:lnTo>
                      <a:pt x="1454289" y="26030"/>
                    </a:lnTo>
                    <a:lnTo>
                      <a:pt x="1513268" y="35060"/>
                    </a:lnTo>
                    <a:lnTo>
                      <a:pt x="1570379" y="45310"/>
                    </a:lnTo>
                    <a:lnTo>
                      <a:pt x="1625498" y="56734"/>
                    </a:lnTo>
                    <a:lnTo>
                      <a:pt x="1678500" y="69287"/>
                    </a:lnTo>
                    <a:lnTo>
                      <a:pt x="1729258" y="82924"/>
                    </a:lnTo>
                    <a:lnTo>
                      <a:pt x="1777649" y="97599"/>
                    </a:lnTo>
                    <a:lnTo>
                      <a:pt x="1823547" y="113268"/>
                    </a:lnTo>
                    <a:lnTo>
                      <a:pt x="1866826" y="129884"/>
                    </a:lnTo>
                    <a:lnTo>
                      <a:pt x="1907363" y="147403"/>
                    </a:lnTo>
                    <a:lnTo>
                      <a:pt x="1945031" y="165779"/>
                    </a:lnTo>
                    <a:lnTo>
                      <a:pt x="1979705" y="184967"/>
                    </a:lnTo>
                    <a:lnTo>
                      <a:pt x="2039572" y="225597"/>
                    </a:lnTo>
                    <a:lnTo>
                      <a:pt x="2085964" y="268932"/>
                    </a:lnTo>
                    <a:lnTo>
                      <a:pt x="2117879" y="314608"/>
                    </a:lnTo>
                    <a:lnTo>
                      <a:pt x="2134316" y="362264"/>
                    </a:lnTo>
                    <a:lnTo>
                      <a:pt x="2136418" y="386721"/>
                    </a:lnTo>
                    <a:lnTo>
                      <a:pt x="2134316" y="411178"/>
                    </a:lnTo>
                    <a:lnTo>
                      <a:pt x="2117879" y="458834"/>
                    </a:lnTo>
                    <a:lnTo>
                      <a:pt x="2085964" y="504510"/>
                    </a:lnTo>
                    <a:lnTo>
                      <a:pt x="2039572" y="547845"/>
                    </a:lnTo>
                    <a:lnTo>
                      <a:pt x="1979705" y="588475"/>
                    </a:lnTo>
                    <a:lnTo>
                      <a:pt x="1945031" y="607663"/>
                    </a:lnTo>
                    <a:lnTo>
                      <a:pt x="1907363" y="626039"/>
                    </a:lnTo>
                    <a:lnTo>
                      <a:pt x="1866826" y="643558"/>
                    </a:lnTo>
                    <a:lnTo>
                      <a:pt x="1823547" y="660174"/>
                    </a:lnTo>
                    <a:lnTo>
                      <a:pt x="1777649" y="675843"/>
                    </a:lnTo>
                    <a:lnTo>
                      <a:pt x="1729258" y="690518"/>
                    </a:lnTo>
                    <a:lnTo>
                      <a:pt x="1678500" y="704155"/>
                    </a:lnTo>
                    <a:lnTo>
                      <a:pt x="1625498" y="716708"/>
                    </a:lnTo>
                    <a:lnTo>
                      <a:pt x="1570379" y="728132"/>
                    </a:lnTo>
                    <a:lnTo>
                      <a:pt x="1513268" y="738382"/>
                    </a:lnTo>
                    <a:lnTo>
                      <a:pt x="1454289" y="747412"/>
                    </a:lnTo>
                    <a:lnTo>
                      <a:pt x="1393568" y="755177"/>
                    </a:lnTo>
                    <a:lnTo>
                      <a:pt x="1331230" y="761632"/>
                    </a:lnTo>
                    <a:lnTo>
                      <a:pt x="1267400" y="766731"/>
                    </a:lnTo>
                    <a:lnTo>
                      <a:pt x="1202203" y="770429"/>
                    </a:lnTo>
                    <a:lnTo>
                      <a:pt x="1135764" y="772682"/>
                    </a:lnTo>
                    <a:lnTo>
                      <a:pt x="1068209" y="773442"/>
                    </a:lnTo>
                    <a:close/>
                  </a:path>
                </a:pathLst>
              </a:custGeom>
              <a:solidFill>
                <a:srgbClr val="00A53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/>
                  <a:t>Metadata</a:t>
                </a:r>
                <a:r>
                  <a:rPr lang="zh-CN" altLang="en-US" sz="1800"/>
                  <a:t> 存储</a:t>
                </a:r>
                <a:endParaRPr lang="en-US" altLang="en-CN" sz="1800"/>
              </a:p>
            </p:txBody>
          </p:sp>
        </p:grpSp>
        <p:sp>
          <p:nvSpPr>
            <p:cNvPr id="335" name="Cube 334">
              <a:extLst>
                <a:ext uri="{FF2B5EF4-FFF2-40B4-BE49-F238E27FC236}">
                  <a16:creationId xmlns:a16="http://schemas.microsoft.com/office/drawing/2014/main" id="{F1592D0E-6652-E649-A207-8BC3522DC59C}"/>
                </a:ext>
              </a:extLst>
            </p:cNvPr>
            <p:cNvSpPr/>
            <p:nvPr/>
          </p:nvSpPr>
          <p:spPr>
            <a:xfrm>
              <a:off x="1850238" y="4656905"/>
              <a:ext cx="4014760" cy="1649668"/>
            </a:xfrm>
            <a:prstGeom prst="cube">
              <a:avLst>
                <a:gd name="adj" fmla="val 78343"/>
              </a:avLst>
            </a:prstGeom>
            <a:solidFill>
              <a:srgbClr val="68B625">
                <a:alpha val="19027"/>
              </a:srgbClr>
            </a:solidFill>
            <a:ln>
              <a:solidFill>
                <a:srgbClr val="86C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  <p:grpSp>
        <p:nvGrpSpPr>
          <p:cNvPr id="30725" name="Group 369">
            <a:extLst>
              <a:ext uri="{FF2B5EF4-FFF2-40B4-BE49-F238E27FC236}">
                <a16:creationId xmlns:a16="http://schemas.microsoft.com/office/drawing/2014/main" id="{1221A4E1-CF72-4E4D-8C35-5FEA0C84B043}"/>
              </a:ext>
            </a:extLst>
          </p:cNvPr>
          <p:cNvGrpSpPr>
            <a:grpSpLocks/>
          </p:cNvGrpSpPr>
          <p:nvPr/>
        </p:nvGrpSpPr>
        <p:grpSpPr bwMode="auto">
          <a:xfrm>
            <a:off x="5097463" y="1604963"/>
            <a:ext cx="3973512" cy="1282700"/>
            <a:chOff x="1003866" y="4472420"/>
            <a:chExt cx="4868281" cy="1635144"/>
          </a:xfrm>
        </p:grpSpPr>
        <p:sp>
          <p:nvSpPr>
            <p:cNvPr id="353" name="Cube 352">
              <a:extLst>
                <a:ext uri="{FF2B5EF4-FFF2-40B4-BE49-F238E27FC236}">
                  <a16:creationId xmlns:a16="http://schemas.microsoft.com/office/drawing/2014/main" id="{406E045F-930D-B24F-8437-D8C39E950789}"/>
                </a:ext>
              </a:extLst>
            </p:cNvPr>
            <p:cNvSpPr/>
            <p:nvPr/>
          </p:nvSpPr>
          <p:spPr>
            <a:xfrm>
              <a:off x="1937456" y="4472420"/>
              <a:ext cx="1474294" cy="625321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Container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59" name="Cube 358">
              <a:extLst>
                <a:ext uri="{FF2B5EF4-FFF2-40B4-BE49-F238E27FC236}">
                  <a16:creationId xmlns:a16="http://schemas.microsoft.com/office/drawing/2014/main" id="{4E888151-9D02-FF4E-8108-2FEF80EF452C}"/>
                </a:ext>
              </a:extLst>
            </p:cNvPr>
            <p:cNvSpPr/>
            <p:nvPr/>
          </p:nvSpPr>
          <p:spPr>
            <a:xfrm>
              <a:off x="3158902" y="4476467"/>
              <a:ext cx="1476238" cy="625321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Image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0" name="Cube 359">
              <a:extLst>
                <a:ext uri="{FF2B5EF4-FFF2-40B4-BE49-F238E27FC236}">
                  <a16:creationId xmlns:a16="http://schemas.microsoft.com/office/drawing/2014/main" id="{D63623FF-58CD-EE4F-AD0A-770AE709CAF6}"/>
                </a:ext>
              </a:extLst>
            </p:cNvPr>
            <p:cNvSpPr/>
            <p:nvPr/>
          </p:nvSpPr>
          <p:spPr>
            <a:xfrm>
              <a:off x="4395909" y="4472420"/>
              <a:ext cx="1476238" cy="625321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1" name="Cube 360">
              <a:extLst>
                <a:ext uri="{FF2B5EF4-FFF2-40B4-BE49-F238E27FC236}">
                  <a16:creationId xmlns:a16="http://schemas.microsoft.com/office/drawing/2014/main" id="{F4051F74-D4AF-924E-9D58-20E0B8244DDA}"/>
                </a:ext>
              </a:extLst>
            </p:cNvPr>
            <p:cNvSpPr/>
            <p:nvPr/>
          </p:nvSpPr>
          <p:spPr>
            <a:xfrm>
              <a:off x="1474551" y="4974296"/>
              <a:ext cx="1476238" cy="625321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Namespace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2" name="Cube 361">
              <a:extLst>
                <a:ext uri="{FF2B5EF4-FFF2-40B4-BE49-F238E27FC236}">
                  <a16:creationId xmlns:a16="http://schemas.microsoft.com/office/drawing/2014/main" id="{A8985C10-63C9-CD4A-A429-6E5B16A8359E}"/>
                </a:ext>
              </a:extLst>
            </p:cNvPr>
            <p:cNvSpPr/>
            <p:nvPr/>
          </p:nvSpPr>
          <p:spPr>
            <a:xfrm>
              <a:off x="2697942" y="4976319"/>
              <a:ext cx="1476239" cy="627345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Lease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3" name="Cube 362">
              <a:extLst>
                <a:ext uri="{FF2B5EF4-FFF2-40B4-BE49-F238E27FC236}">
                  <a16:creationId xmlns:a16="http://schemas.microsoft.com/office/drawing/2014/main" id="{A2693D14-8C2E-7042-BB36-532F9B46E2A4}"/>
                </a:ext>
              </a:extLst>
            </p:cNvPr>
            <p:cNvSpPr/>
            <p:nvPr/>
          </p:nvSpPr>
          <p:spPr>
            <a:xfrm>
              <a:off x="3934948" y="4972272"/>
              <a:ext cx="1476239" cy="627345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Content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7" name="Cube 366">
              <a:extLst>
                <a:ext uri="{FF2B5EF4-FFF2-40B4-BE49-F238E27FC236}">
                  <a16:creationId xmlns:a16="http://schemas.microsoft.com/office/drawing/2014/main" id="{1CAA41FD-3D50-0C40-B080-A4A94095702E}"/>
                </a:ext>
              </a:extLst>
            </p:cNvPr>
            <p:cNvSpPr/>
            <p:nvPr/>
          </p:nvSpPr>
          <p:spPr>
            <a:xfrm>
              <a:off x="1003866" y="5478195"/>
              <a:ext cx="1476238" cy="625322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Snapshot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8" name="Cube 367">
              <a:extLst>
                <a:ext uri="{FF2B5EF4-FFF2-40B4-BE49-F238E27FC236}">
                  <a16:creationId xmlns:a16="http://schemas.microsoft.com/office/drawing/2014/main" id="{50BD2498-B519-F241-8BF6-6A23B00A0F1F}"/>
                </a:ext>
              </a:extLst>
            </p:cNvPr>
            <p:cNvSpPr/>
            <p:nvPr/>
          </p:nvSpPr>
          <p:spPr>
            <a:xfrm>
              <a:off x="2227257" y="5482242"/>
              <a:ext cx="1476239" cy="625322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CRI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9" name="Cube 368">
              <a:extLst>
                <a:ext uri="{FF2B5EF4-FFF2-40B4-BE49-F238E27FC236}">
                  <a16:creationId xmlns:a16="http://schemas.microsoft.com/office/drawing/2014/main" id="{154C90DD-04FA-A544-9060-F2CEF64117D9}"/>
                </a:ext>
              </a:extLst>
            </p:cNvPr>
            <p:cNvSpPr/>
            <p:nvPr/>
          </p:nvSpPr>
          <p:spPr>
            <a:xfrm>
              <a:off x="3464263" y="5478195"/>
              <a:ext cx="1474294" cy="625322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Task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</p:grpSp>
      <p:grpSp>
        <p:nvGrpSpPr>
          <p:cNvPr id="30726" name="Group 52">
            <a:extLst>
              <a:ext uri="{FF2B5EF4-FFF2-40B4-BE49-F238E27FC236}">
                <a16:creationId xmlns:a16="http://schemas.microsoft.com/office/drawing/2014/main" id="{2EB5176A-6541-5A41-BEEC-71D37199F37C}"/>
              </a:ext>
            </a:extLst>
          </p:cNvPr>
          <p:cNvGrpSpPr>
            <a:grpSpLocks/>
          </p:cNvGrpSpPr>
          <p:nvPr/>
        </p:nvGrpSpPr>
        <p:grpSpPr bwMode="auto">
          <a:xfrm>
            <a:off x="6291263" y="608013"/>
            <a:ext cx="3971925" cy="1284287"/>
            <a:chOff x="1003866" y="4472420"/>
            <a:chExt cx="4868281" cy="1635144"/>
          </a:xfrm>
        </p:grpSpPr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1ED686D8-5720-9F4F-8C2B-FFF44B650C0B}"/>
                </a:ext>
              </a:extLst>
            </p:cNvPr>
            <p:cNvSpPr/>
            <p:nvPr/>
          </p:nvSpPr>
          <p:spPr>
            <a:xfrm>
              <a:off x="1935882" y="4472420"/>
              <a:ext cx="1476829" cy="626570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Container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8D81077E-E9E1-C94D-8F9B-BCBCAD7D0B9A}"/>
                </a:ext>
              </a:extLst>
            </p:cNvPr>
            <p:cNvSpPr/>
            <p:nvPr/>
          </p:nvSpPr>
          <p:spPr>
            <a:xfrm>
              <a:off x="3159763" y="4476462"/>
              <a:ext cx="1474883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Image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6F1C916C-8D63-6147-8E49-5FE6BA918541}"/>
                </a:ext>
              </a:extLst>
            </p:cNvPr>
            <p:cNvSpPr/>
            <p:nvPr/>
          </p:nvSpPr>
          <p:spPr>
            <a:xfrm>
              <a:off x="4395318" y="4472420"/>
              <a:ext cx="1476829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0CED0725-5627-2B48-A23A-3F9D884A6814}"/>
                </a:ext>
              </a:extLst>
            </p:cNvPr>
            <p:cNvSpPr/>
            <p:nvPr/>
          </p:nvSpPr>
          <p:spPr>
            <a:xfrm>
              <a:off x="1474739" y="4973676"/>
              <a:ext cx="1476828" cy="626570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Namespace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14BE95EB-2D46-E847-A077-32E1ADC18139}"/>
                </a:ext>
              </a:extLst>
            </p:cNvPr>
            <p:cNvSpPr/>
            <p:nvPr/>
          </p:nvSpPr>
          <p:spPr>
            <a:xfrm>
              <a:off x="2698619" y="4977718"/>
              <a:ext cx="1474883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Lease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BDAF3ECE-9A53-044C-851E-BD354DF4774A}"/>
                </a:ext>
              </a:extLst>
            </p:cNvPr>
            <p:cNvSpPr/>
            <p:nvPr/>
          </p:nvSpPr>
          <p:spPr>
            <a:xfrm>
              <a:off x="3934174" y="4973676"/>
              <a:ext cx="1476828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Content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2349710F-A629-B641-9041-DF5C37390393}"/>
                </a:ext>
              </a:extLst>
            </p:cNvPr>
            <p:cNvSpPr/>
            <p:nvPr/>
          </p:nvSpPr>
          <p:spPr>
            <a:xfrm>
              <a:off x="1003866" y="5478974"/>
              <a:ext cx="1476828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Snapshot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A8A36184-7A33-9747-912F-3C0238DDDBC9}"/>
                </a:ext>
              </a:extLst>
            </p:cNvPr>
            <p:cNvSpPr/>
            <p:nvPr/>
          </p:nvSpPr>
          <p:spPr>
            <a:xfrm>
              <a:off x="2225801" y="5483016"/>
              <a:ext cx="1476828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CRI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84FB3804-99D3-2F49-A41C-F57E381D2631}"/>
                </a:ext>
              </a:extLst>
            </p:cNvPr>
            <p:cNvSpPr/>
            <p:nvPr/>
          </p:nvSpPr>
          <p:spPr>
            <a:xfrm>
              <a:off x="3463301" y="5478974"/>
              <a:ext cx="1476828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Task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</p:grpSp>
      <p:grpSp>
        <p:nvGrpSpPr>
          <p:cNvPr id="30727" name="Group 62">
            <a:extLst>
              <a:ext uri="{FF2B5EF4-FFF2-40B4-BE49-F238E27FC236}">
                <a16:creationId xmlns:a16="http://schemas.microsoft.com/office/drawing/2014/main" id="{BFC59633-731D-F44F-AEAC-F4844A16D3AB}"/>
              </a:ext>
            </a:extLst>
          </p:cNvPr>
          <p:cNvGrpSpPr>
            <a:grpSpLocks/>
          </p:cNvGrpSpPr>
          <p:nvPr/>
        </p:nvGrpSpPr>
        <p:grpSpPr bwMode="auto">
          <a:xfrm>
            <a:off x="7104063" y="6350"/>
            <a:ext cx="3830637" cy="1263650"/>
            <a:chOff x="7163586" y="2211777"/>
            <a:chExt cx="3631961" cy="854289"/>
          </a:xfrm>
        </p:grpSpPr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19CD02B9-19C8-0B47-971C-C981D558EBBE}"/>
                </a:ext>
              </a:extLst>
            </p:cNvPr>
            <p:cNvSpPr/>
            <p:nvPr/>
          </p:nvSpPr>
          <p:spPr>
            <a:xfrm>
              <a:off x="7696414" y="2213923"/>
              <a:ext cx="1700836" cy="474367"/>
            </a:xfrm>
            <a:prstGeom prst="cube">
              <a:avLst>
                <a:gd name="adj" fmla="val 63521"/>
              </a:avLst>
            </a:prstGeom>
            <a:solidFill>
              <a:srgbClr val="9FD6FA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>
                  <a:solidFill>
                    <a:srgbClr val="0861CB"/>
                  </a:solidFill>
                </a:rPr>
                <a:t>镜像仓库</a:t>
              </a:r>
              <a:endParaRPr lang="en-US" altLang="zh-CN" dirty="0">
                <a:solidFill>
                  <a:srgbClr val="0861CB"/>
                </a:solidFill>
              </a:endParaRP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26809C2F-7A1A-8848-B28C-46686D28476F}"/>
                </a:ext>
              </a:extLst>
            </p:cNvPr>
            <p:cNvSpPr/>
            <p:nvPr/>
          </p:nvSpPr>
          <p:spPr>
            <a:xfrm>
              <a:off x="9094711" y="2211777"/>
              <a:ext cx="1700836" cy="474367"/>
            </a:xfrm>
            <a:prstGeom prst="cube">
              <a:avLst>
                <a:gd name="adj" fmla="val 63521"/>
              </a:avLst>
            </a:prstGeom>
            <a:solidFill>
              <a:srgbClr val="F7A4A4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rgbClr val="86100E"/>
                  </a:solidFill>
                </a:rPr>
                <a:t>事件通知</a:t>
              </a: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26D35B60-DB9E-FD41-8672-F65123FA36F8}"/>
                </a:ext>
              </a:extLst>
            </p:cNvPr>
            <p:cNvSpPr/>
            <p:nvPr/>
          </p:nvSpPr>
          <p:spPr>
            <a:xfrm>
              <a:off x="7163586" y="2591699"/>
              <a:ext cx="1700836" cy="474367"/>
            </a:xfrm>
            <a:prstGeom prst="cube">
              <a:avLst>
                <a:gd name="adj" fmla="val 63521"/>
              </a:avLst>
            </a:prstGeom>
            <a:solidFill>
              <a:srgbClr val="FFC165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>
                  <a:solidFill>
                    <a:srgbClr val="7F4B00"/>
                  </a:solidFill>
                </a:rPr>
                <a:t>镜像操作</a:t>
              </a:r>
              <a:endParaRPr lang="en-US" altLang="zh-CN" dirty="0">
                <a:solidFill>
                  <a:srgbClr val="7F4B00"/>
                </a:solidFill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A049B47B-546D-B845-A367-8FED196A1E46}"/>
                </a:ext>
              </a:extLst>
            </p:cNvPr>
            <p:cNvSpPr/>
            <p:nvPr/>
          </p:nvSpPr>
          <p:spPr>
            <a:xfrm>
              <a:off x="8561883" y="2589553"/>
              <a:ext cx="1700836" cy="474367"/>
            </a:xfrm>
            <a:prstGeom prst="cube">
              <a:avLst>
                <a:gd name="adj" fmla="val 63521"/>
              </a:avLst>
            </a:prstGeom>
            <a:solidFill>
              <a:srgbClr val="BAE89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rgbClr val="365F13"/>
                  </a:solidFill>
                </a:rPr>
                <a:t>Spec</a:t>
              </a:r>
              <a:r>
                <a:rPr lang="zh-CN" altLang="en-US" dirty="0">
                  <a:solidFill>
                    <a:srgbClr val="365F13"/>
                  </a:solidFill>
                </a:rPr>
                <a:t> 构建</a:t>
              </a:r>
              <a:endParaRPr lang="en-US" altLang="zh-CN" dirty="0">
                <a:solidFill>
                  <a:srgbClr val="365F13"/>
                </a:solidFill>
              </a:endParaRPr>
            </a:p>
          </p:txBody>
        </p:sp>
      </p:grpSp>
      <p:sp>
        <p:nvSpPr>
          <p:cNvPr id="2" name="Left Brace 1">
            <a:extLst>
              <a:ext uri="{FF2B5EF4-FFF2-40B4-BE49-F238E27FC236}">
                <a16:creationId xmlns:a16="http://schemas.microsoft.com/office/drawing/2014/main" id="{95E29325-1027-664F-BFAA-F6E738A82620}"/>
              </a:ext>
            </a:extLst>
          </p:cNvPr>
          <p:cNvSpPr/>
          <p:nvPr/>
        </p:nvSpPr>
        <p:spPr>
          <a:xfrm rot="13458179">
            <a:off x="6596063" y="1803400"/>
            <a:ext cx="658812" cy="581025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noProof="1"/>
          </a:p>
        </p:txBody>
      </p:sp>
      <p:sp>
        <p:nvSpPr>
          <p:cNvPr id="30729" name="TextBox 2">
            <a:extLst>
              <a:ext uri="{FF2B5EF4-FFF2-40B4-BE49-F238E27FC236}">
                <a16:creationId xmlns:a16="http://schemas.microsoft.com/office/drawing/2014/main" id="{CF8EBDE2-41B8-0840-8160-667885A03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675" y="5186363"/>
            <a:ext cx="877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服务端</a:t>
            </a:r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7662A311-50E0-9D4C-8E4C-93673A53C270}"/>
              </a:ext>
            </a:extLst>
          </p:cNvPr>
          <p:cNvSpPr/>
          <p:nvPr/>
        </p:nvSpPr>
        <p:spPr>
          <a:xfrm rot="13458179">
            <a:off x="9869488" y="-115888"/>
            <a:ext cx="658812" cy="2955926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noProof="1"/>
          </a:p>
        </p:txBody>
      </p:sp>
      <p:sp>
        <p:nvSpPr>
          <p:cNvPr id="30731" name="TextBox 72">
            <a:extLst>
              <a:ext uri="{FF2B5EF4-FFF2-40B4-BE49-F238E27FC236}">
                <a16:creationId xmlns:a16="http://schemas.microsoft.com/office/drawing/2014/main" id="{866B1BD1-C84B-0B47-AB54-A1AF105B5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8" y="1658938"/>
            <a:ext cx="87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客户端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CEB881EE-54AF-7045-A4EC-DB70984F555B}"/>
              </a:ext>
            </a:extLst>
          </p:cNvPr>
          <p:cNvSpPr txBox="1"/>
          <p:nvPr/>
        </p:nvSpPr>
        <p:spPr>
          <a:xfrm>
            <a:off x="1671638" y="3084513"/>
            <a:ext cx="8848725" cy="6889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algn="ctr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4400" spc="-2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Containerd</a:t>
            </a:r>
            <a:r>
              <a:rPr lang="zh-CN" altLang="en-US" sz="4400" spc="-20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 近期的工作方向</a:t>
            </a:r>
            <a:endParaRPr sz="44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360AF36-7C6A-754D-BFDB-CF728F45AC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250" y="168275"/>
            <a:ext cx="7902575" cy="696913"/>
          </a:xfrm>
        </p:spPr>
        <p:txBody>
          <a:bodyPr lIns="0" tIns="12700" rIns="0" bIns="0" rtlCol="0">
            <a:spAutoFit/>
          </a:bodyPr>
          <a:lstStyle/>
          <a:p>
            <a:pPr marL="12700" eaLnBrk="1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n-US" spc="-5" noProof="1"/>
              <a:t>C</a:t>
            </a:r>
            <a:r>
              <a:rPr spc="-5" noProof="1"/>
              <a:t>ontainerd</a:t>
            </a:r>
            <a:r>
              <a:rPr spc="-30" noProof="1"/>
              <a:t> </a:t>
            </a:r>
            <a:r>
              <a:rPr lang="en-US" spc="-30" noProof="1"/>
              <a:t>近期更新</a:t>
            </a:r>
            <a:endParaRPr noProof="1"/>
          </a:p>
        </p:txBody>
      </p:sp>
      <p:sp>
        <p:nvSpPr>
          <p:cNvPr id="32770" name="object 3">
            <a:extLst>
              <a:ext uri="{FF2B5EF4-FFF2-40B4-BE49-F238E27FC236}">
                <a16:creationId xmlns:a16="http://schemas.microsoft.com/office/drawing/2014/main" id="{F1D2DC6D-B0E6-FD4C-A545-703A2EF60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990600"/>
            <a:ext cx="9439275" cy="544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5240" rIns="0" bIns="0">
            <a:spAutoFit/>
          </a:bodyPr>
          <a:lstStyle>
            <a:lvl1pPr marL="12700" defTabSz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411163" algn="l"/>
                <a:tab pos="412750" algn="l"/>
              </a:tabLs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11163" algn="l"/>
                <a:tab pos="412750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11163" algn="l"/>
                <a:tab pos="412750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11163" algn="l"/>
                <a:tab pos="412750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411163" algn="l"/>
                <a:tab pos="412750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11163" algn="l"/>
                <a:tab pos="412750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11163" algn="l"/>
                <a:tab pos="412750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11163" algn="l"/>
                <a:tab pos="412750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11163" algn="l"/>
                <a:tab pos="412750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ts val="2588"/>
              </a:lnSpc>
              <a:spcBef>
                <a:spcPts val="125"/>
              </a:spcBef>
              <a:buFontTx/>
              <a:buNone/>
            </a:pPr>
            <a:r>
              <a:rPr lang="en-US" altLang="zh-CN" sz="1800">
                <a:latin typeface="Arial Narrow" panose="020B0604020202020204" pitchFamily="34" charset="0"/>
              </a:rPr>
              <a:t>1.4</a:t>
            </a:r>
          </a:p>
          <a:p>
            <a:pPr eaLnBrk="1" hangingPunct="1">
              <a:lnSpc>
                <a:spcPts val="2588"/>
              </a:lnSpc>
              <a:spcBef>
                <a:spcPts val="125"/>
              </a:spcBef>
              <a:buFontTx/>
              <a:buNone/>
            </a:pPr>
            <a:r>
              <a:rPr lang="en-US" altLang="zh-CN" sz="1800">
                <a:latin typeface="Arial Narrow" panose="020B0604020202020204" pitchFamily="34" charset="0"/>
              </a:rPr>
              <a:t>支持镜像</a:t>
            </a:r>
            <a:r>
              <a:rPr lang="zh-CN" altLang="en-US" sz="1800">
                <a:latin typeface="Arial Narrow" panose="020B0604020202020204" pitchFamily="34" charset="0"/>
              </a:rPr>
              <a:t>懒加载 </a:t>
            </a:r>
            <a:r>
              <a:rPr lang="en-US" altLang="zh-CN" sz="1800">
                <a:latin typeface="Arial Narrow" panose="020B0604020202020204" pitchFamily="34" charset="0"/>
              </a:rPr>
              <a:t>(</a:t>
            </a:r>
            <a:r>
              <a:rPr lang="en-US" altLang="zh-CN" sz="1800" b="1">
                <a:latin typeface="Arial Narrow" panose="020B0604020202020204" pitchFamily="34" charset="0"/>
              </a:rPr>
              <a:t>Lazy-pulling</a:t>
            </a:r>
            <a:r>
              <a:rPr lang="en-US" altLang="zh-CN" sz="1800">
                <a:latin typeface="Arial Narrow" panose="020B0604020202020204" pitchFamily="34" charset="0"/>
              </a:rPr>
              <a:t>)</a:t>
            </a:r>
            <a:r>
              <a:rPr lang="zh-CN" altLang="en-US" sz="1800">
                <a:latin typeface="Arial Narrow" panose="020B0604020202020204" pitchFamily="34" charset="0"/>
              </a:rPr>
              <a:t> </a:t>
            </a:r>
            <a:r>
              <a:rPr lang="en-US" altLang="zh-CN" sz="1800">
                <a:solidFill>
                  <a:srgbClr val="3E3E3E"/>
                </a:solidFill>
                <a:latin typeface="Arial Narrow" panose="020B0604020202020204" pitchFamily="34" charset="0"/>
                <a:hlinkClick r:id="rId2"/>
              </a:rPr>
              <a:t>https://github.com/containerd/containerd/pull/3793</a:t>
            </a:r>
            <a:endParaRPr lang="en-US" altLang="zh-CN" sz="1800">
              <a:solidFill>
                <a:srgbClr val="3E3E3E"/>
              </a:solidFill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ts val="125"/>
              </a:spcBef>
              <a:buFontTx/>
              <a:buNone/>
            </a:pPr>
            <a:endParaRPr lang="en-US" altLang="zh-CN" sz="1800">
              <a:solidFill>
                <a:srgbClr val="3E3E3E"/>
              </a:solidFill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ts val="125"/>
              </a:spcBef>
              <a:buFontTx/>
              <a:buNone/>
            </a:pPr>
            <a:r>
              <a:rPr lang="en-US" altLang="zh-CN" sz="1800">
                <a:latin typeface="Arial Narrow" panose="020B0604020202020204" pitchFamily="34" charset="0"/>
              </a:rPr>
              <a:t>支持</a:t>
            </a:r>
            <a:r>
              <a:rPr lang="zh-CN" altLang="en-US" sz="1800">
                <a:latin typeface="Arial Narrow" panose="020B0604020202020204" pitchFamily="34" charset="0"/>
              </a:rPr>
              <a:t> </a:t>
            </a:r>
            <a:r>
              <a:rPr lang="en-US" altLang="zh-CN" sz="1800" b="1">
                <a:latin typeface="Arial Narrow" panose="020B0604020202020204" pitchFamily="34" charset="0"/>
              </a:rPr>
              <a:t>Cgroup</a:t>
            </a:r>
            <a:r>
              <a:rPr lang="zh-CN" altLang="en-US" sz="1800" b="1">
                <a:latin typeface="Arial Narrow" panose="020B0604020202020204" pitchFamily="34" charset="0"/>
              </a:rPr>
              <a:t> </a:t>
            </a:r>
            <a:r>
              <a:rPr lang="en-US" altLang="zh-CN" sz="1800" b="1">
                <a:latin typeface="Arial Narrow" panose="020B0604020202020204" pitchFamily="34" charset="0"/>
              </a:rPr>
              <a:t>v2</a:t>
            </a:r>
            <a:r>
              <a:rPr lang="zh-CN" altLang="en-US" sz="1800">
                <a:latin typeface="Arial Narrow" panose="020B0604020202020204" pitchFamily="34" charset="0"/>
              </a:rPr>
              <a:t> </a:t>
            </a:r>
            <a:r>
              <a:rPr lang="en-US" altLang="zh-CN" sz="1800">
                <a:solidFill>
                  <a:srgbClr val="3E3E3E"/>
                </a:solidFill>
                <a:latin typeface="Arial Narrow" panose="020B0604020202020204" pitchFamily="34" charset="0"/>
                <a:hlinkClick r:id="rId3"/>
              </a:rPr>
              <a:t>https://github.com/containerd/containerd/issues/3726</a:t>
            </a:r>
            <a:endParaRPr lang="en-US" altLang="zh-CN" sz="1800">
              <a:solidFill>
                <a:srgbClr val="3E3E3E"/>
              </a:solidFill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ts val="125"/>
              </a:spcBef>
              <a:buFontTx/>
              <a:buNone/>
            </a:pPr>
            <a:endParaRPr lang="en-US" altLang="zh-CN" sz="1800">
              <a:solidFill>
                <a:srgbClr val="3E3E3E"/>
              </a:solidFill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ts val="125"/>
              </a:spcBef>
              <a:buFontTx/>
              <a:buNone/>
            </a:pPr>
            <a:r>
              <a:rPr lang="en-US" altLang="zh-CN" sz="1800">
                <a:latin typeface="Arial Narrow" panose="020B0604020202020204" pitchFamily="34" charset="0"/>
              </a:rPr>
              <a:t>支持</a:t>
            </a:r>
            <a:r>
              <a:rPr lang="zh-CN" altLang="en-US" sz="1800">
                <a:latin typeface="Arial Narrow" panose="020B0604020202020204" pitchFamily="34" charset="0"/>
              </a:rPr>
              <a:t> </a:t>
            </a:r>
            <a:r>
              <a:rPr lang="en-US" altLang="zh-CN" sz="1800" b="1">
                <a:latin typeface="Arial Narrow" panose="020B0604020202020204" pitchFamily="34" charset="0"/>
              </a:rPr>
              <a:t>CRI</a:t>
            </a:r>
            <a:r>
              <a:rPr lang="zh-CN" altLang="en-US" sz="1800">
                <a:latin typeface="Arial Narrow" panose="020B0604020202020204" pitchFamily="34" charset="0"/>
              </a:rPr>
              <a:t> 里使用 </a:t>
            </a:r>
            <a:r>
              <a:rPr lang="en-US" altLang="zh-CN" sz="1800">
                <a:latin typeface="Arial Narrow" panose="020B0604020202020204" pitchFamily="34" charset="0"/>
              </a:rPr>
              <a:t>Linux</a:t>
            </a:r>
            <a:r>
              <a:rPr lang="zh-CN" altLang="en-US" sz="1800">
                <a:latin typeface="Arial Narrow" panose="020B0604020202020204" pitchFamily="34" charset="0"/>
              </a:rPr>
              <a:t> </a:t>
            </a:r>
            <a:r>
              <a:rPr lang="en-US" altLang="zh-CN" sz="1800">
                <a:latin typeface="Arial Narrow" panose="020B0604020202020204" pitchFamily="34" charset="0"/>
              </a:rPr>
              <a:t>MCS</a:t>
            </a:r>
            <a:r>
              <a:rPr lang="zh-CN" altLang="en-US" sz="1800">
                <a:latin typeface="Arial Narrow" panose="020B0604020202020204" pitchFamily="34" charset="0"/>
              </a:rPr>
              <a:t> </a:t>
            </a:r>
            <a:r>
              <a:rPr lang="en-US" altLang="zh-CN" sz="1800">
                <a:latin typeface="Arial Narrow" panose="020B0604020202020204" pitchFamily="34" charset="0"/>
              </a:rPr>
              <a:t>(</a:t>
            </a:r>
            <a:r>
              <a:rPr lang="en-US" altLang="en-CN" sz="1800">
                <a:latin typeface="Arial" panose="020B0604020202020204" pitchFamily="34" charset="0"/>
              </a:rPr>
              <a:t>Multi-Category Security</a:t>
            </a:r>
            <a:r>
              <a:rPr lang="en-US" altLang="zh-CN" sz="1800">
                <a:latin typeface="Arial Narrow" panose="020B0604020202020204" pitchFamily="34" charset="0"/>
              </a:rPr>
              <a:t>)</a:t>
            </a:r>
            <a:r>
              <a:rPr lang="zh-CN" altLang="en-US" sz="1800">
                <a:latin typeface="Arial Narrow" panose="020B0604020202020204" pitchFamily="34" charset="0"/>
              </a:rPr>
              <a:t> </a:t>
            </a:r>
            <a:r>
              <a:rPr lang="en-US" altLang="zh-CN" sz="1800">
                <a:solidFill>
                  <a:srgbClr val="3E3E3E"/>
                </a:solidFill>
                <a:latin typeface="Arial Narrow" panose="020B0604020202020204" pitchFamily="34" charset="0"/>
                <a:hlinkClick r:id="rId4"/>
              </a:rPr>
              <a:t>https://github.com/containerd/cri/pull/1487</a:t>
            </a:r>
            <a:endParaRPr lang="en-US" altLang="zh-CN" sz="1800">
              <a:solidFill>
                <a:srgbClr val="3E3E3E"/>
              </a:solidFill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ts val="125"/>
              </a:spcBef>
              <a:buFontTx/>
              <a:buNone/>
            </a:pPr>
            <a:endParaRPr lang="en-US" altLang="zh-CN" sz="1800">
              <a:solidFill>
                <a:srgbClr val="3E3E3E"/>
              </a:solidFill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ts val="125"/>
              </a:spcBef>
              <a:buFontTx/>
              <a:buNone/>
            </a:pPr>
            <a:r>
              <a:rPr lang="en-US" altLang="zh-CN" sz="1800">
                <a:latin typeface="Arial Narrow" panose="020B0604020202020204" pitchFamily="34" charset="0"/>
              </a:rPr>
              <a:t>1.5</a:t>
            </a:r>
          </a:p>
          <a:p>
            <a:pPr eaLnBrk="1" hangingPunct="1">
              <a:lnSpc>
                <a:spcPts val="2588"/>
              </a:lnSpc>
              <a:spcBef>
                <a:spcPts val="125"/>
              </a:spcBef>
              <a:buFontTx/>
              <a:buNone/>
            </a:pPr>
            <a:endParaRPr lang="en-US" altLang="zh-CN" sz="1800"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ts val="125"/>
              </a:spcBef>
              <a:buFontTx/>
              <a:buNone/>
            </a:pPr>
            <a:r>
              <a:rPr lang="en-US" altLang="zh-CN" sz="1800">
                <a:latin typeface="Arial Narrow" panose="020B0604020202020204" pitchFamily="34" charset="0"/>
              </a:rPr>
              <a:t>支持</a:t>
            </a:r>
            <a:r>
              <a:rPr lang="en-US" altLang="en-CN" sz="1800">
                <a:latin typeface="Arial Narrow" panose="020B0604020202020204" pitchFamily="34" charset="0"/>
              </a:rPr>
              <a:t> </a:t>
            </a:r>
            <a:r>
              <a:rPr lang="en-US" altLang="en-CN" sz="1800" b="1">
                <a:latin typeface="Arial Narrow" panose="020B0604020202020204" pitchFamily="34" charset="0"/>
              </a:rPr>
              <a:t>zstd</a:t>
            </a:r>
            <a:r>
              <a:rPr lang="en-US" altLang="en-CN" sz="1800">
                <a:latin typeface="Arial Narrow" panose="020B0604020202020204" pitchFamily="34" charset="0"/>
              </a:rPr>
              <a:t> </a:t>
            </a:r>
            <a:r>
              <a:rPr lang="en-US" altLang="zh-CN" sz="1800">
                <a:latin typeface="Arial Narrow" panose="020B0604020202020204" pitchFamily="34" charset="0"/>
              </a:rPr>
              <a:t>作为镜像压缩算法</a:t>
            </a:r>
            <a:r>
              <a:rPr lang="zh-CN" altLang="en-US" sz="1800">
                <a:latin typeface="Arial Narrow" panose="020B0604020202020204" pitchFamily="34" charset="0"/>
              </a:rPr>
              <a:t> </a:t>
            </a:r>
            <a:r>
              <a:rPr lang="en-US" altLang="en-CN" sz="1800" u="sng">
                <a:solidFill>
                  <a:srgbClr val="0563C1"/>
                </a:solidFill>
                <a:latin typeface="Arial Narrow" panose="020B0604020202020204" pitchFamily="34" charset="0"/>
                <a:hlinkClick r:id="rId5"/>
              </a:rPr>
              <a:t>https://facebook.github.io/zstd/</a:t>
            </a:r>
            <a:endParaRPr lang="en-US" altLang="en-CN" sz="1800" u="sng">
              <a:solidFill>
                <a:srgbClr val="0563C1"/>
              </a:solidFill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ts val="125"/>
              </a:spcBef>
              <a:buFontTx/>
              <a:buNone/>
            </a:pPr>
            <a:endParaRPr lang="en-US" altLang="en-CN" sz="1800"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 Narrow" panose="020B0604020202020204" pitchFamily="34" charset="0"/>
              </a:rPr>
              <a:t>支持</a:t>
            </a:r>
            <a:r>
              <a:rPr lang="en-US" altLang="en-CN" sz="1800">
                <a:latin typeface="Arial Narrow" panose="020B0604020202020204" pitchFamily="34" charset="0"/>
              </a:rPr>
              <a:t> </a:t>
            </a:r>
            <a:r>
              <a:rPr lang="en-US" altLang="en-CN" sz="1800" b="1">
                <a:latin typeface="Arial Narrow" panose="020B0604020202020204" pitchFamily="34" charset="0"/>
              </a:rPr>
              <a:t>NRI</a:t>
            </a:r>
            <a:r>
              <a:rPr lang="zh-CN" altLang="en-US" sz="1800">
                <a:latin typeface="Arial Narrow" panose="020B0604020202020204" pitchFamily="34" charset="0"/>
              </a:rPr>
              <a:t> </a:t>
            </a:r>
            <a:r>
              <a:rPr lang="en-US" altLang="zh-CN" sz="1800">
                <a:latin typeface="Arial Narrow" panose="020B0604020202020204" pitchFamily="34" charset="0"/>
              </a:rPr>
              <a:t>(</a:t>
            </a:r>
            <a:r>
              <a:rPr lang="en-US" altLang="en-CN" sz="1800">
                <a:latin typeface="Arial Narrow" panose="020B0604020202020204" pitchFamily="34" charset="0"/>
              </a:rPr>
              <a:t>Node Resource Interface</a:t>
            </a:r>
            <a:r>
              <a:rPr lang="en-US" altLang="zh-CN" sz="1800">
                <a:latin typeface="Arial Narrow" panose="020B0604020202020204" pitchFamily="34" charset="0"/>
              </a:rPr>
              <a:t>)</a:t>
            </a:r>
            <a:r>
              <a:rPr lang="zh-CN" altLang="en-US" sz="1800">
                <a:latin typeface="Arial Narrow" panose="020B0604020202020204" pitchFamily="34" charset="0"/>
              </a:rPr>
              <a:t> 插件 </a:t>
            </a:r>
            <a:r>
              <a:rPr lang="en-US" altLang="en-CN" sz="1800" u="sng">
                <a:solidFill>
                  <a:srgbClr val="0563C1"/>
                </a:solidFill>
                <a:latin typeface="Arial Narrow" panose="020B0604020202020204" pitchFamily="34" charset="0"/>
                <a:hlinkClick r:id="rId6"/>
              </a:rPr>
              <a:t>https://github.com/containerd/nri</a:t>
            </a:r>
            <a:endParaRPr lang="en-US" altLang="en-CN" sz="1800" u="sng">
              <a:solidFill>
                <a:srgbClr val="0563C1"/>
              </a:solidFill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ct val="0"/>
              </a:spcBef>
              <a:buFontTx/>
              <a:buNone/>
            </a:pPr>
            <a:endParaRPr lang="en-US" altLang="en-CN" sz="1800"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 Narrow" panose="020B0604020202020204" pitchFamily="34" charset="0"/>
              </a:rPr>
              <a:t>默认启用</a:t>
            </a:r>
            <a:r>
              <a:rPr lang="en-US" altLang="en-CN" sz="1800">
                <a:latin typeface="Arial Narrow" panose="020B0604020202020204" pitchFamily="34" charset="0"/>
              </a:rPr>
              <a:t> </a:t>
            </a:r>
            <a:r>
              <a:rPr lang="en-US" altLang="en-CN" sz="1800" b="1">
                <a:latin typeface="Arial Narrow" panose="020B0604020202020204" pitchFamily="34" charset="0"/>
              </a:rPr>
              <a:t>OCIcrypt</a:t>
            </a:r>
            <a:r>
              <a:rPr lang="zh-CN" altLang="en-US" sz="1800">
                <a:latin typeface="Arial Narrow" panose="020B0604020202020204" pitchFamily="34" charset="0"/>
              </a:rPr>
              <a:t> 加密镜像 </a:t>
            </a:r>
            <a:r>
              <a:rPr lang="en-US" altLang="en-CN" sz="1800" u="sng">
                <a:solidFill>
                  <a:srgbClr val="0563C1"/>
                </a:solidFill>
                <a:latin typeface="Arial Narrow" panose="020B0604020202020204" pitchFamily="34" charset="0"/>
                <a:hlinkClick r:id="rId7"/>
              </a:rPr>
              <a:t>https://github.com/containers/ocicrypt</a:t>
            </a:r>
            <a:endParaRPr lang="en-US" altLang="en-CN" sz="1800" u="sng">
              <a:solidFill>
                <a:srgbClr val="0563C1"/>
              </a:solidFill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ct val="0"/>
              </a:spcBef>
              <a:buFontTx/>
              <a:buNone/>
            </a:pPr>
            <a:endParaRPr lang="en-US" altLang="en-CN" sz="1800">
              <a:latin typeface="Arial Narrow" panose="020B0604020202020204" pitchFamily="34" charset="0"/>
            </a:endParaRPr>
          </a:p>
          <a:p>
            <a:pPr eaLnBrk="1" hangingPunct="1">
              <a:lnSpc>
                <a:spcPts val="2588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 Narrow" panose="020B0604020202020204" pitchFamily="34" charset="0"/>
              </a:rPr>
              <a:t>兼容</a:t>
            </a:r>
            <a:r>
              <a:rPr lang="zh-CN" altLang="en-US" sz="1800">
                <a:latin typeface="Arial Narrow" panose="020B0604020202020204" pitchFamily="34" charset="0"/>
              </a:rPr>
              <a:t> </a:t>
            </a:r>
            <a:r>
              <a:rPr lang="en-US" altLang="zh-CN" sz="1800" b="1">
                <a:latin typeface="Arial Narrow" panose="020B0604020202020204" pitchFamily="34" charset="0"/>
              </a:rPr>
              <a:t>Docker</a:t>
            </a:r>
            <a:r>
              <a:rPr lang="zh-CN" altLang="en-US" sz="1800">
                <a:latin typeface="Arial Narrow" panose="020B0604020202020204" pitchFamily="34" charset="0"/>
              </a:rPr>
              <a:t> 的工具 </a:t>
            </a:r>
            <a:r>
              <a:rPr lang="en-US" altLang="en-CN" sz="1800">
                <a:latin typeface="Arial Narrow" panose="020B0604020202020204" pitchFamily="34" charset="0"/>
              </a:rPr>
              <a:t>nerdctl (contaiNERD ctl)</a:t>
            </a:r>
            <a:r>
              <a:rPr lang="zh-CN" altLang="en-US" sz="1800">
                <a:latin typeface="Arial Narrow" panose="020B0604020202020204" pitchFamily="34" charset="0"/>
              </a:rPr>
              <a:t> </a:t>
            </a:r>
            <a:r>
              <a:rPr lang="en-US" altLang="zh-CN" sz="1800" u="sng">
                <a:solidFill>
                  <a:srgbClr val="0563C1"/>
                </a:solidFill>
                <a:latin typeface="Arial Narrow" panose="020B0604020202020204" pitchFamily="34" charset="0"/>
                <a:hlinkClick r:id="rId8"/>
              </a:rPr>
              <a:t>https://github.com/containerd/nerdctl</a:t>
            </a:r>
            <a:endParaRPr lang="en-US" altLang="zh-CN" sz="1800">
              <a:latin typeface="Arial Narrow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object 3">
            <a:extLst>
              <a:ext uri="{FF2B5EF4-FFF2-40B4-BE49-F238E27FC236}">
                <a16:creationId xmlns:a16="http://schemas.microsoft.com/office/drawing/2014/main" id="{0EC74FA4-ACF5-4D47-9B4B-1BB24F976CE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447800"/>
            <a:ext cx="36576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C34B51DC-0991-2949-B04D-5529BED7529A}"/>
              </a:ext>
            </a:extLst>
          </p:cNvPr>
          <p:cNvSpPr txBox="1"/>
          <p:nvPr/>
        </p:nvSpPr>
        <p:spPr>
          <a:xfrm>
            <a:off x="2649538" y="2971800"/>
            <a:ext cx="6418262" cy="2505075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 defTabSz="0">
              <a:tabLst>
                <a:tab pos="379413" algn="l"/>
                <a:tab pos="379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0">
              <a:tabLst>
                <a:tab pos="379413" algn="l"/>
                <a:tab pos="379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0">
              <a:tabLst>
                <a:tab pos="379413" algn="l"/>
                <a:tab pos="379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0">
              <a:tabLst>
                <a:tab pos="379413" algn="l"/>
                <a:tab pos="379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0">
              <a:tabLst>
                <a:tab pos="379413" algn="l"/>
                <a:tab pos="379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0" fontAlgn="base">
              <a:spcBef>
                <a:spcPct val="0"/>
              </a:spcBef>
              <a:spcAft>
                <a:spcPct val="0"/>
              </a:spcAft>
              <a:tabLst>
                <a:tab pos="379413" algn="l"/>
                <a:tab pos="379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0" fontAlgn="base">
              <a:spcBef>
                <a:spcPct val="0"/>
              </a:spcBef>
              <a:spcAft>
                <a:spcPct val="0"/>
              </a:spcAft>
              <a:tabLst>
                <a:tab pos="379413" algn="l"/>
                <a:tab pos="379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0" fontAlgn="base">
              <a:spcBef>
                <a:spcPct val="0"/>
              </a:spcBef>
              <a:spcAft>
                <a:spcPct val="0"/>
              </a:spcAft>
              <a:tabLst>
                <a:tab pos="379413" algn="l"/>
                <a:tab pos="379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0" fontAlgn="base">
              <a:spcBef>
                <a:spcPct val="0"/>
              </a:spcBef>
              <a:spcAft>
                <a:spcPct val="0"/>
              </a:spcAft>
              <a:tabLst>
                <a:tab pos="379413" algn="l"/>
                <a:tab pos="3794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从</a:t>
            </a:r>
            <a:r>
              <a:rPr lang="zh-CN" altLang="en-US" dirty="0">
                <a:latin typeface="Arial Narrow" panose="020B0604020202020204" pitchFamily="34" charset="0"/>
              </a:rPr>
              <a:t> </a:t>
            </a:r>
            <a:r>
              <a:rPr lang="en-US" altLang="en-CN" dirty="0"/>
              <a:t>CNCF</a:t>
            </a:r>
            <a:r>
              <a:rPr lang="en-US" altLang="en-CN" dirty="0">
                <a:latin typeface="Arial Narrow" panose="020B0604020202020204" pitchFamily="34" charset="0"/>
              </a:rPr>
              <a:t> </a:t>
            </a:r>
            <a:r>
              <a:rPr lang="en-US" altLang="zh-CN" dirty="0" err="1">
                <a:latin typeface="Arial Narrow" panose="020B0604020202020204" pitchFamily="34" charset="0"/>
              </a:rPr>
              <a:t>毕业的容器运行时</a:t>
            </a:r>
            <a:endParaRPr lang="en-US" altLang="en-CN" dirty="0">
              <a:latin typeface="Arial Narrow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资源管理</a:t>
            </a:r>
            <a:endParaRPr lang="en-US" altLang="zh-CN" dirty="0">
              <a:latin typeface="Arial Narrow" panose="020B0604020202020204" pitchFamily="34" charset="0"/>
            </a:endParaRPr>
          </a:p>
          <a:p>
            <a:pPr marL="2984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容器进程</a:t>
            </a:r>
            <a:endParaRPr lang="en-US" altLang="zh-CN" dirty="0">
              <a:latin typeface="Arial Narrow" panose="020B0604020202020204" pitchFamily="34" charset="0"/>
            </a:endParaRPr>
          </a:p>
          <a:p>
            <a:pPr marL="2984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镜像</a:t>
            </a:r>
            <a:endParaRPr lang="en-US" altLang="zh-CN" dirty="0">
              <a:latin typeface="Arial Narrow" panose="020B0604020202020204" pitchFamily="34" charset="0"/>
            </a:endParaRPr>
          </a:p>
          <a:p>
            <a:pPr marL="2984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文件系统快照</a:t>
            </a:r>
            <a:endParaRPr lang="en-US" altLang="zh-CN" dirty="0">
              <a:latin typeface="Arial Narrow" panose="020B0604020202020204" pitchFamily="34" charset="0"/>
            </a:endParaRPr>
          </a:p>
          <a:p>
            <a:pPr marL="2984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元数据和相关依赖</a:t>
            </a:r>
            <a:endParaRPr lang="en-US" altLang="zh-CN" dirty="0">
              <a:latin typeface="Arial Narrow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严格的需求准入</a:t>
            </a:r>
            <a:r>
              <a:rPr lang="en-US" altLang="zh-CN" dirty="0">
                <a:latin typeface="Arial Narrow" panose="020B0604020202020204" pitchFamily="34" charset="0"/>
              </a:rPr>
              <a:t>,</a:t>
            </a:r>
            <a:r>
              <a:rPr lang="zh-CN" altLang="en-US" dirty="0">
                <a:latin typeface="Arial Narrow" panose="020B0604020202020204" pitchFamily="34" charset="0"/>
              </a:rPr>
              <a:t> 但是拥有高扩展性</a:t>
            </a:r>
            <a:r>
              <a:rPr lang="en-US" altLang="zh-CN" dirty="0">
                <a:latin typeface="Arial Narrow" panose="020B0604020202020204" pitchFamily="34" charset="0"/>
              </a:rPr>
              <a:t>,</a:t>
            </a:r>
            <a:r>
              <a:rPr lang="zh-CN" altLang="en-US" dirty="0">
                <a:latin typeface="Arial Narrow" panose="020B0604020202020204" pitchFamily="34" charset="0"/>
              </a:rPr>
              <a:t> 很多扩展不需要重新编译</a:t>
            </a:r>
            <a:endParaRPr lang="en-US" altLang="zh-CN" dirty="0">
              <a:latin typeface="Arial Narrow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是</a:t>
            </a:r>
            <a:r>
              <a:rPr lang="zh-CN" altLang="en-US" dirty="0">
                <a:latin typeface="Arial Narrow" panose="020B0604020202020204" pitchFamily="34" charset="0"/>
              </a:rPr>
              <a:t> </a:t>
            </a:r>
            <a:r>
              <a:rPr lang="en-US" altLang="zh-CN" dirty="0"/>
              <a:t>Kubernetes</a:t>
            </a:r>
            <a:r>
              <a:rPr lang="zh-CN" altLang="en-US" dirty="0">
                <a:latin typeface="Arial Narrow" panose="020B0604020202020204" pitchFamily="34" charset="0"/>
              </a:rPr>
              <a:t> 默认的标准 </a:t>
            </a:r>
            <a:r>
              <a:rPr lang="en-US" altLang="zh-CN" dirty="0"/>
              <a:t>CRI</a:t>
            </a:r>
            <a:r>
              <a:rPr lang="zh-CN" altLang="en-US" dirty="0">
                <a:latin typeface="Arial Narrow" panose="020B0604020202020204" pitchFamily="34" charset="0"/>
              </a:rPr>
              <a:t> 运行时环境</a:t>
            </a:r>
            <a:endParaRPr lang="en-US" altLang="en-CN" dirty="0">
              <a:latin typeface="Arial Narrow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被</a:t>
            </a:r>
            <a:r>
              <a:rPr lang="zh-CN" altLang="en-US" dirty="0">
                <a:latin typeface="Arial Narrow" panose="020B0604020202020204" pitchFamily="34" charset="0"/>
              </a:rPr>
              <a:t> </a:t>
            </a:r>
            <a:r>
              <a:rPr lang="en-US" altLang="en-CN" dirty="0"/>
              <a:t>Kubernetes</a:t>
            </a:r>
            <a:r>
              <a:rPr lang="en-US" altLang="en-CN" dirty="0">
                <a:latin typeface="Arial Narrow" panose="020B0604020202020204" pitchFamily="34" charset="0"/>
              </a:rPr>
              <a:t>, </a:t>
            </a:r>
            <a:r>
              <a:rPr lang="en-US" altLang="en-CN" dirty="0"/>
              <a:t>Docker</a:t>
            </a:r>
            <a:r>
              <a:rPr lang="en-US" altLang="en-CN" dirty="0">
                <a:latin typeface="Arial Narrow" panose="020B0604020202020204" pitchFamily="34" charset="0"/>
              </a:rPr>
              <a:t> </a:t>
            </a:r>
            <a:r>
              <a:rPr lang="en-US" altLang="zh-CN" dirty="0" err="1">
                <a:latin typeface="Arial Narrow" panose="020B0604020202020204" pitchFamily="34" charset="0"/>
              </a:rPr>
              <a:t>等各种项目使用</a:t>
            </a:r>
            <a:endParaRPr lang="en-US" altLang="zh-CN" dirty="0">
              <a:latin typeface="Arial Narrow" panose="020B0604020202020204" pitchFamily="34" charset="0"/>
            </a:endParaRPr>
          </a:p>
        </p:txBody>
      </p:sp>
      <p:sp>
        <p:nvSpPr>
          <p:cNvPr id="7171" name="TextBox 1">
            <a:extLst>
              <a:ext uri="{FF2B5EF4-FFF2-40B4-BE49-F238E27FC236}">
                <a16:creationId xmlns:a16="http://schemas.microsoft.com/office/drawing/2014/main" id="{157A0E4D-517A-5844-A561-FC4986D83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2417763"/>
            <a:ext cx="4848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hlinkClick r:id="rId4"/>
              </a:rPr>
              <a:t>https://github.com/containerd/containerd</a:t>
            </a:r>
            <a:endParaRPr lang="en-US" altLang="zh-CN" sz="1800" dirty="0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object 2">
            <a:extLst>
              <a:ext uri="{FF2B5EF4-FFF2-40B4-BE49-F238E27FC236}">
                <a16:creationId xmlns:a16="http://schemas.microsoft.com/office/drawing/2014/main" id="{299F65AE-48BC-1444-877C-CF9132221E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250" y="171450"/>
            <a:ext cx="5391150" cy="690563"/>
          </a:xfrm>
        </p:spPr>
        <p:txBody>
          <a:bodyPr lIns="0" tIns="12700" rIns="0" bIns="0">
            <a:spAutoFit/>
          </a:bodyPr>
          <a:lstStyle/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zh-CN"/>
              <a:t>下个版本的计划</a:t>
            </a:r>
            <a:endParaRPr lang="en-US" altLang="en-CN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8011544-D539-A840-B35D-AB5AFA08AB83}"/>
              </a:ext>
            </a:extLst>
          </p:cNvPr>
          <p:cNvSpPr txBox="1"/>
          <p:nvPr/>
        </p:nvSpPr>
        <p:spPr>
          <a:xfrm>
            <a:off x="1752600" y="1524000"/>
            <a:ext cx="9047163" cy="4221163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 defTabSz="0">
              <a:tabLst>
                <a:tab pos="455613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0">
              <a:tabLst>
                <a:tab pos="455613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0">
              <a:tabLst>
                <a:tab pos="455613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0">
              <a:tabLst>
                <a:tab pos="455613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0">
              <a:tabLst>
                <a:tab pos="455613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0" fontAlgn="base">
              <a:spcBef>
                <a:spcPct val="0"/>
              </a:spcBef>
              <a:spcAft>
                <a:spcPct val="0"/>
              </a:spcAft>
              <a:tabLst>
                <a:tab pos="455613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0" fontAlgn="base">
              <a:spcBef>
                <a:spcPct val="0"/>
              </a:spcBef>
              <a:spcAft>
                <a:spcPct val="0"/>
              </a:spcAft>
              <a:tabLst>
                <a:tab pos="455613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0" fontAlgn="base">
              <a:spcBef>
                <a:spcPct val="0"/>
              </a:spcBef>
              <a:spcAft>
                <a:spcPct val="0"/>
              </a:spcAft>
              <a:tabLst>
                <a:tab pos="455613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0" fontAlgn="base">
              <a:spcBef>
                <a:spcPct val="0"/>
              </a:spcBef>
              <a:spcAft>
                <a:spcPct val="0"/>
              </a:spcAft>
              <a:tabLst>
                <a:tab pos="455613" algn="l"/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100"/>
              </a:spcBef>
              <a:spcAft>
                <a:spcPts val="0"/>
              </a:spcAft>
              <a:buSzPct val="117000"/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文件系统使用限额</a:t>
            </a:r>
            <a:r>
              <a:rPr lang="zh-CN" altLang="en-US" dirty="0">
                <a:latin typeface="Arial Narrow" panose="020B0604020202020204" pitchFamily="34" charset="0"/>
              </a:rPr>
              <a:t> </a:t>
            </a:r>
            <a:r>
              <a:rPr lang="en-US" altLang="zh-CN" dirty="0">
                <a:latin typeface="Arial Narrow" panose="020B0604020202020204" pitchFamily="34" charset="0"/>
              </a:rPr>
              <a:t>(</a:t>
            </a:r>
            <a:r>
              <a:rPr lang="en-US" dirty="0"/>
              <a:t>Filesystem quotas</a:t>
            </a:r>
            <a:r>
              <a:rPr lang="en-US" altLang="zh-CN" dirty="0">
                <a:latin typeface="Arial Narrow" panose="020B0604020202020204" pitchFamily="34" charset="0"/>
              </a:rPr>
              <a:t>)</a:t>
            </a:r>
            <a:r>
              <a:rPr lang="zh-CN" altLang="en-US" dirty="0">
                <a:latin typeface="Arial Narrow" panose="020B0604020202020204" pitchFamily="34" charset="0"/>
              </a:rPr>
              <a:t> </a:t>
            </a:r>
            <a:r>
              <a:rPr lang="en-US" altLang="zh-CN" dirty="0">
                <a:solidFill>
                  <a:srgbClr val="3E3E3E"/>
                </a:solidFill>
                <a:latin typeface="Arial Narrow" panose="020B0604020202020204" pitchFamily="34" charset="0"/>
                <a:hlinkClick r:id="rId2"/>
              </a:rPr>
              <a:t>https://github.com/containerd/containerd/pull/759</a:t>
            </a:r>
            <a:endParaRPr lang="en-US" altLang="zh-CN" dirty="0">
              <a:solidFill>
                <a:srgbClr val="3E3E3E"/>
              </a:solidFill>
              <a:latin typeface="Arial Narrow" panose="020B0604020202020204" pitchFamily="34" charset="0"/>
            </a:endParaRPr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buSzPct val="117000"/>
              <a:defRPr/>
            </a:pPr>
            <a:endParaRPr lang="en-US" altLang="en-CN" sz="2800" dirty="0">
              <a:latin typeface="Arial Narrow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支持</a:t>
            </a:r>
            <a:r>
              <a:rPr lang="zh-CN" altLang="en-US" dirty="0">
                <a:latin typeface="Arial Narrow" panose="020B0604020202020204" pitchFamily="34" charset="0"/>
              </a:rPr>
              <a:t> </a:t>
            </a:r>
            <a:r>
              <a:rPr lang="en-US" altLang="en-CN" dirty="0">
                <a:latin typeface="Arial Narrow" panose="020B0604020202020204" pitchFamily="34" charset="0"/>
              </a:rPr>
              <a:t>CRI </a:t>
            </a:r>
            <a:r>
              <a:rPr lang="en-US" altLang="zh-CN" dirty="0" err="1">
                <a:latin typeface="Arial Narrow" panose="020B0604020202020204" pitchFamily="34" charset="0"/>
              </a:rPr>
              <a:t>支持配置</a:t>
            </a:r>
            <a:r>
              <a:rPr lang="zh-CN" altLang="en-US" dirty="0">
                <a:latin typeface="Arial Narrow" panose="020B0604020202020204" pitchFamily="34" charset="0"/>
              </a:rPr>
              <a:t>不同的用户命名空间</a:t>
            </a:r>
            <a:r>
              <a:rPr lang="en-US" altLang="zh-CN" dirty="0">
                <a:latin typeface="Arial Narrow" panose="020B0604020202020204" pitchFamily="34" charset="0"/>
              </a:rPr>
              <a:t> </a:t>
            </a:r>
            <a:r>
              <a:rPr lang="en-US" altLang="zh-CN" dirty="0">
                <a:solidFill>
                  <a:srgbClr val="3E3E3E"/>
                </a:solidFill>
                <a:latin typeface="Arial Narrow" panose="020B0604020202020204" pitchFamily="34" charset="0"/>
                <a:hlinkClick r:id="rId3"/>
              </a:rPr>
              <a:t>https://github.com/kubernetes/enhancements/pull/2101</a:t>
            </a:r>
            <a:endParaRPr lang="en-US" altLang="en-CN" dirty="0">
              <a:latin typeface="Arial Narrow" panose="020B0604020202020204" pitchFamily="34" charset="0"/>
            </a:endParaRPr>
          </a:p>
          <a:p>
            <a:pPr marL="298450" indent="-285750" eaLnBrk="1" fontAlgn="auto" hangingPunct="1">
              <a:spcBef>
                <a:spcPts val="43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运行</a:t>
            </a:r>
            <a:r>
              <a:rPr lang="zh-CN" altLang="en-US" dirty="0">
                <a:latin typeface="Arial Narrow" panose="020B0604020202020204" pitchFamily="34" charset="0"/>
              </a:rPr>
              <a:t> </a:t>
            </a:r>
            <a:r>
              <a:rPr lang="en-US" altLang="zh-CN" dirty="0">
                <a:latin typeface="Arial Narrow" panose="020B0604020202020204" pitchFamily="34" charset="0"/>
              </a:rPr>
              <a:t>Pod</a:t>
            </a:r>
            <a:r>
              <a:rPr lang="zh-CN" altLang="en-US" dirty="0">
                <a:latin typeface="Arial Narrow" panose="020B0604020202020204" pitchFamily="34" charset="0"/>
              </a:rPr>
              <a:t> 在不同用户启动的 </a:t>
            </a:r>
            <a:r>
              <a:rPr lang="en-US" altLang="zh-CN" dirty="0">
                <a:latin typeface="Arial Narrow" panose="020B0604020202020204" pitchFamily="34" charset="0"/>
              </a:rPr>
              <a:t>Daemon</a:t>
            </a:r>
            <a:r>
              <a:rPr lang="zh-CN" altLang="en-US" dirty="0">
                <a:latin typeface="Arial Narrow" panose="020B0604020202020204" pitchFamily="34" charset="0"/>
              </a:rPr>
              <a:t> 中</a:t>
            </a:r>
            <a:endParaRPr lang="en-US" altLang="en-CN" dirty="0">
              <a:latin typeface="Arial Narrow" panose="020B0604020202020204" pitchFamily="34" charset="0"/>
            </a:endParaRPr>
          </a:p>
          <a:p>
            <a:pPr marL="298450" indent="-285750" eaLnBrk="1" fontAlgn="auto" hangingPunct="1">
              <a:spcBef>
                <a:spcPts val="425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类似</a:t>
            </a:r>
            <a:r>
              <a:rPr lang="en-US" altLang="en-CN" dirty="0" err="1">
                <a:latin typeface="Arial Narrow" panose="020B0604020202020204" pitchFamily="34" charset="0"/>
              </a:rPr>
              <a:t>“Rootless</a:t>
            </a:r>
            <a:r>
              <a:rPr lang="en-US" altLang="en-CN" dirty="0">
                <a:latin typeface="Arial Narrow" panose="020B0604020202020204" pitchFamily="34" charset="0"/>
              </a:rPr>
              <a:t> </a:t>
            </a:r>
            <a:r>
              <a:rPr lang="en-US" altLang="en-CN" dirty="0" err="1">
                <a:latin typeface="Arial Narrow" panose="020B0604020202020204" pitchFamily="34" charset="0"/>
              </a:rPr>
              <a:t>Containers”</a:t>
            </a:r>
            <a:r>
              <a:rPr lang="en-US" altLang="zh-CN" dirty="0" err="1">
                <a:latin typeface="Arial Narrow" panose="020B0604020202020204" pitchFamily="34" charset="0"/>
              </a:rPr>
              <a:t>但是不同</a:t>
            </a:r>
            <a:r>
              <a:rPr lang="zh-CN" altLang="en-US" dirty="0">
                <a:latin typeface="Arial Narrow" panose="020B0604020202020204" pitchFamily="34" charset="0"/>
              </a:rPr>
              <a:t> </a:t>
            </a:r>
            <a:r>
              <a:rPr lang="en-US" altLang="en-CN" dirty="0">
                <a:latin typeface="Arial Narrow" panose="020B0604020202020204" pitchFamily="34" charset="0"/>
              </a:rPr>
              <a:t>(</a:t>
            </a:r>
            <a:r>
              <a:rPr lang="en-US" altLang="zh-CN" dirty="0" err="1">
                <a:latin typeface="Arial Narrow" panose="020B0604020202020204" pitchFamily="34" charset="0"/>
              </a:rPr>
              <a:t>两者并不冲突</a:t>
            </a:r>
            <a:r>
              <a:rPr lang="en-US" altLang="en-CN" dirty="0">
                <a:latin typeface="Arial Narrow" panose="020B0604020202020204" pitchFamily="34" charset="0"/>
              </a:rPr>
              <a:t>)</a:t>
            </a:r>
          </a:p>
          <a:p>
            <a:pPr eaLnBrk="1" fontAlgn="auto" hangingPunct="1">
              <a:spcBef>
                <a:spcPts val="425"/>
              </a:spcBef>
              <a:spcAft>
                <a:spcPts val="0"/>
              </a:spcAft>
              <a:defRPr/>
            </a:pPr>
            <a:endParaRPr lang="en-US" altLang="en-CN" sz="2800" dirty="0">
              <a:latin typeface="Arial Narrow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支持</a:t>
            </a:r>
            <a:r>
              <a:rPr lang="zh-CN" altLang="en-US" dirty="0">
                <a:latin typeface="Arial Narrow" panose="020B0604020202020204" pitchFamily="34" charset="0"/>
              </a:rPr>
              <a:t> </a:t>
            </a:r>
            <a:r>
              <a:rPr lang="en-US" altLang="zh-CN" b="1" dirty="0" err="1">
                <a:latin typeface="Arial Narrow" panose="020B0604020202020204" pitchFamily="34" charset="0"/>
              </a:rPr>
              <a:t>C</a:t>
            </a:r>
            <a:r>
              <a:rPr lang="en-US" altLang="en-CN" b="1" dirty="0" err="1">
                <a:latin typeface="Arial Narrow" panose="020B0604020202020204" pitchFamily="34" charset="0"/>
              </a:rPr>
              <a:t>hown</a:t>
            </a:r>
            <a:r>
              <a:rPr lang="en-US" altLang="en-CN" b="1" dirty="0">
                <a:latin typeface="Arial Narrow" panose="020B0604020202020204" pitchFamily="34" charset="0"/>
              </a:rPr>
              <a:t>-less</a:t>
            </a:r>
            <a:r>
              <a:rPr lang="en-US" altLang="en-CN" dirty="0">
                <a:latin typeface="Arial Narrow" panose="020B0604020202020204" pitchFamily="34" charset="0"/>
              </a:rPr>
              <a:t> user namespaces </a:t>
            </a:r>
            <a:r>
              <a:rPr lang="en-US" altLang="zh-CN" dirty="0">
                <a:solidFill>
                  <a:srgbClr val="3E3E3E"/>
                </a:solidFill>
                <a:latin typeface="Arial Narrow" panose="020B0604020202020204" pitchFamily="34" charset="0"/>
                <a:hlinkClick r:id="rId4"/>
              </a:rPr>
              <a:t>https://github.com/containerd/containerd/pull/4734</a:t>
            </a:r>
            <a:endParaRPr lang="en-US" altLang="en-CN" dirty="0">
              <a:latin typeface="Arial Narrow" panose="020B0604020202020204" pitchFamily="34" charset="0"/>
            </a:endParaRPr>
          </a:p>
          <a:p>
            <a:pPr marL="298450" indent="-285750" eaLnBrk="1" fontAlgn="auto" hangingPunct="1">
              <a:spcBef>
                <a:spcPts val="438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需要</a:t>
            </a:r>
            <a:r>
              <a:rPr lang="zh-CN" altLang="en-US" dirty="0">
                <a:latin typeface="Arial Narrow" panose="020B0604020202020204" pitchFamily="34" charset="0"/>
              </a:rPr>
              <a:t>内核 </a:t>
            </a:r>
            <a:r>
              <a:rPr lang="en-US" altLang="zh-CN" dirty="0">
                <a:latin typeface="Arial Narrow" panose="020B0604020202020204" pitchFamily="34" charset="0"/>
              </a:rPr>
              <a:t>5.12</a:t>
            </a:r>
            <a:r>
              <a:rPr lang="zh-CN" altLang="en-US" dirty="0">
                <a:latin typeface="Arial Narrow" panose="020B0604020202020204" pitchFamily="34" charset="0"/>
              </a:rPr>
              <a:t> 引入的新功能</a:t>
            </a:r>
            <a:r>
              <a:rPr lang="en-US" altLang="en-CN" dirty="0">
                <a:latin typeface="Arial Narrow" panose="020B0604020202020204" pitchFamily="34" charset="0"/>
              </a:rPr>
              <a:t> </a:t>
            </a:r>
            <a:r>
              <a:rPr lang="en-US" altLang="en-CN" dirty="0" err="1">
                <a:latin typeface="Arial Narrow" panose="020B0604020202020204" pitchFamily="34" charset="0"/>
              </a:rPr>
              <a:t>idmapped</a:t>
            </a:r>
            <a:r>
              <a:rPr lang="en-US" altLang="en-CN" dirty="0">
                <a:latin typeface="Arial Narrow" panose="020B0604020202020204" pitchFamily="34" charset="0"/>
              </a:rPr>
              <a:t> mounts</a:t>
            </a:r>
          </a:p>
          <a:p>
            <a:pPr eaLnBrk="1" fontAlgn="auto" hangingPunct="1">
              <a:spcBef>
                <a:spcPts val="438"/>
              </a:spcBef>
              <a:spcAft>
                <a:spcPts val="0"/>
              </a:spcAft>
              <a:defRPr/>
            </a:pPr>
            <a:endParaRPr lang="en-US" altLang="en-CN" sz="2800" dirty="0">
              <a:latin typeface="Arial Narrow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支持</a:t>
            </a:r>
            <a:r>
              <a:rPr lang="zh-CN" altLang="en-US" dirty="0">
                <a:latin typeface="Arial Narrow" panose="020B0604020202020204" pitchFamily="34" charset="0"/>
              </a:rPr>
              <a:t> </a:t>
            </a:r>
            <a:r>
              <a:rPr lang="en-US" altLang="en-CN" b="1" dirty="0">
                <a:latin typeface="Arial Narrow" panose="020B0604020202020204" pitchFamily="34" charset="0"/>
              </a:rPr>
              <a:t>Pause-less</a:t>
            </a:r>
            <a:r>
              <a:rPr lang="en-US" altLang="en-CN" dirty="0">
                <a:latin typeface="Arial Narrow" panose="020B0604020202020204" pitchFamily="34" charset="0"/>
              </a:rPr>
              <a:t> pod </a:t>
            </a:r>
            <a:r>
              <a:rPr lang="en-US" altLang="zh-CN" dirty="0" err="1">
                <a:latin typeface="Arial Narrow" panose="020B0604020202020204" pitchFamily="34" charset="0"/>
              </a:rPr>
              <a:t>沙箱</a:t>
            </a:r>
            <a:r>
              <a:rPr lang="zh-CN" altLang="en-US" dirty="0">
                <a:latin typeface="Arial Narrow" panose="020B0604020202020204" pitchFamily="34" charset="0"/>
              </a:rPr>
              <a:t> </a:t>
            </a:r>
            <a:r>
              <a:rPr lang="en-US" altLang="zh-CN" dirty="0">
                <a:solidFill>
                  <a:srgbClr val="3E3E3E"/>
                </a:solidFill>
                <a:latin typeface="Arial Narrow" panose="020B0604020202020204" pitchFamily="34" charset="0"/>
                <a:hlinkClick r:id="rId5"/>
              </a:rPr>
              <a:t>https://github.com/containerd/containerd/pull/4131</a:t>
            </a:r>
            <a:endParaRPr lang="en-US" altLang="zh-CN" dirty="0">
              <a:solidFill>
                <a:srgbClr val="3E3E3E"/>
              </a:solidFill>
              <a:latin typeface="Arial Narrow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en-CN" sz="2800" dirty="0">
              <a:latin typeface="Arial Narrow" panose="020B0604020202020204" pitchFamily="34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 err="1">
                <a:latin typeface="Arial Narrow" panose="020B0604020202020204" pitchFamily="34" charset="0"/>
              </a:rPr>
              <a:t>补充更多的文档</a:t>
            </a:r>
            <a:endParaRPr lang="en-US" altLang="en-CN" dirty="0">
              <a:latin typeface="Arial Narrow" panose="020B0604020202020204" pitchFamily="34" charset="0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object 2">
            <a:extLst>
              <a:ext uri="{FF2B5EF4-FFF2-40B4-BE49-F238E27FC236}">
                <a16:creationId xmlns:a16="http://schemas.microsoft.com/office/drawing/2014/main" id="{41510C5B-99E0-3446-99ED-F7E37FBA8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3084513"/>
            <a:ext cx="88487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4400"/>
              <a:t>谢谢观看</a:t>
            </a:r>
            <a:endParaRPr lang="en-US" altLang="en-CN" sz="4400"/>
          </a:p>
        </p:txBody>
      </p:sp>
      <p:sp>
        <p:nvSpPr>
          <p:cNvPr id="34818" name="TextBox 2">
            <a:extLst>
              <a:ext uri="{FF2B5EF4-FFF2-40B4-BE49-F238E27FC236}">
                <a16:creationId xmlns:a16="http://schemas.microsoft.com/office/drawing/2014/main" id="{783F6C69-361F-1346-9971-23D50E271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28800" y="-1476375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be 393">
            <a:extLst>
              <a:ext uri="{FF2B5EF4-FFF2-40B4-BE49-F238E27FC236}">
                <a16:creationId xmlns:a16="http://schemas.microsoft.com/office/drawing/2014/main" id="{4170088A-1B4F-A744-99C6-D37DFA8CF43B}"/>
              </a:ext>
            </a:extLst>
          </p:cNvPr>
          <p:cNvSpPr/>
          <p:nvPr/>
        </p:nvSpPr>
        <p:spPr>
          <a:xfrm>
            <a:off x="533400" y="5133975"/>
            <a:ext cx="4098925" cy="1662113"/>
          </a:xfrm>
          <a:prstGeom prst="cube">
            <a:avLst>
              <a:gd name="adj" fmla="val 6731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noProof="1">
                <a:solidFill>
                  <a:schemeClr val="tx1"/>
                </a:solidFill>
              </a:rPr>
              <a:t>OS</a:t>
            </a:r>
          </a:p>
        </p:txBody>
      </p:sp>
      <p:grpSp>
        <p:nvGrpSpPr>
          <p:cNvPr id="36866" name="Group 319">
            <a:extLst>
              <a:ext uri="{FF2B5EF4-FFF2-40B4-BE49-F238E27FC236}">
                <a16:creationId xmlns:a16="http://schemas.microsoft.com/office/drawing/2014/main" id="{A122A347-909B-0A4F-851F-6413D572ECEB}"/>
              </a:ext>
            </a:extLst>
          </p:cNvPr>
          <p:cNvGrpSpPr>
            <a:grpSpLocks/>
          </p:cNvGrpSpPr>
          <p:nvPr/>
        </p:nvGrpSpPr>
        <p:grpSpPr bwMode="auto">
          <a:xfrm>
            <a:off x="1287463" y="4313238"/>
            <a:ext cx="4022725" cy="1957387"/>
            <a:chOff x="6611951" y="2915205"/>
            <a:chExt cx="3749502" cy="1956377"/>
          </a:xfrm>
        </p:grpSpPr>
        <p:sp>
          <p:nvSpPr>
            <p:cNvPr id="312" name="Cube 311">
              <a:extLst>
                <a:ext uri="{FF2B5EF4-FFF2-40B4-BE49-F238E27FC236}">
                  <a16:creationId xmlns:a16="http://schemas.microsoft.com/office/drawing/2014/main" id="{23970FE1-E3DC-FC44-97DD-B4D6A5D6461C}"/>
                </a:ext>
              </a:extLst>
            </p:cNvPr>
            <p:cNvSpPr/>
            <p:nvPr/>
          </p:nvSpPr>
          <p:spPr>
            <a:xfrm>
              <a:off x="6611951" y="2915205"/>
              <a:ext cx="2639744" cy="1956377"/>
            </a:xfrm>
            <a:prstGeom prst="cube">
              <a:avLst>
                <a:gd name="adj" fmla="val 55152"/>
              </a:avLst>
            </a:prstGeom>
            <a:solidFill>
              <a:srgbClr val="5A9BD4">
                <a:alpha val="17000"/>
              </a:srgbClr>
            </a:solidFill>
            <a:ln>
              <a:solidFill>
                <a:srgbClr val="5A9B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rgbClr val="5A9BD4"/>
                  </a:solidFill>
                </a:rPr>
                <a:t>插件</a:t>
              </a:r>
            </a:p>
          </p:txBody>
        </p:sp>
        <p:sp>
          <p:nvSpPr>
            <p:cNvPr id="316" name="Cube 315">
              <a:extLst>
                <a:ext uri="{FF2B5EF4-FFF2-40B4-BE49-F238E27FC236}">
                  <a16:creationId xmlns:a16="http://schemas.microsoft.com/office/drawing/2014/main" id="{17698469-2301-0B49-862B-DE08583F166E}"/>
                </a:ext>
              </a:extLst>
            </p:cNvPr>
            <p:cNvSpPr/>
            <p:nvPr/>
          </p:nvSpPr>
          <p:spPr>
            <a:xfrm>
              <a:off x="8411238" y="3375342"/>
              <a:ext cx="1950215" cy="1362958"/>
            </a:xfrm>
            <a:prstGeom prst="cube">
              <a:avLst>
                <a:gd name="adj" fmla="val 80017"/>
              </a:avLst>
            </a:prstGeom>
            <a:solidFill>
              <a:srgbClr val="8A8888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noProof="1">
                  <a:solidFill>
                    <a:schemeClr val="bg1"/>
                  </a:solidFill>
                </a:rPr>
                <a:t>OCI</a:t>
              </a:r>
              <a:endParaRPr lang="en-US" noProof="1">
                <a:solidFill>
                  <a:schemeClr val="bg1"/>
                </a:solidFill>
              </a:endParaRPr>
            </a:p>
          </p:txBody>
        </p:sp>
        <p:sp>
          <p:nvSpPr>
            <p:cNvPr id="315" name="Cube 314">
              <a:extLst>
                <a:ext uri="{FF2B5EF4-FFF2-40B4-BE49-F238E27FC236}">
                  <a16:creationId xmlns:a16="http://schemas.microsoft.com/office/drawing/2014/main" id="{DCC7F213-2689-EF4B-8CEF-DDD4FEC13751}"/>
                </a:ext>
              </a:extLst>
            </p:cNvPr>
            <p:cNvSpPr/>
            <p:nvPr/>
          </p:nvSpPr>
          <p:spPr>
            <a:xfrm>
              <a:off x="8408279" y="3018339"/>
              <a:ext cx="1950215" cy="1362959"/>
            </a:xfrm>
            <a:prstGeom prst="cube">
              <a:avLst>
                <a:gd name="adj" fmla="val 80017"/>
              </a:avLst>
            </a:prstGeom>
            <a:solidFill>
              <a:srgbClr val="F99402">
                <a:alpha val="17000"/>
              </a:srgbClr>
            </a:solidFill>
            <a:ln>
              <a:solidFill>
                <a:srgbClr val="F994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rgbClr val="F99402"/>
                  </a:solidFill>
                </a:rPr>
                <a:t>Shim</a:t>
              </a:r>
            </a:p>
          </p:txBody>
        </p:sp>
      </p:grpSp>
      <p:grpSp>
        <p:nvGrpSpPr>
          <p:cNvPr id="36867" name="Group 333">
            <a:extLst>
              <a:ext uri="{FF2B5EF4-FFF2-40B4-BE49-F238E27FC236}">
                <a16:creationId xmlns:a16="http://schemas.microsoft.com/office/drawing/2014/main" id="{1493610E-16A4-C446-B519-204F2E1CA1B9}"/>
              </a:ext>
            </a:extLst>
          </p:cNvPr>
          <p:cNvGrpSpPr>
            <a:grpSpLocks/>
          </p:cNvGrpSpPr>
          <p:nvPr/>
        </p:nvGrpSpPr>
        <p:grpSpPr bwMode="auto">
          <a:xfrm>
            <a:off x="2111375" y="3581400"/>
            <a:ext cx="4014788" cy="1663700"/>
            <a:chOff x="6889310" y="622458"/>
            <a:chExt cx="3626289" cy="1663542"/>
          </a:xfrm>
        </p:grpSpPr>
        <p:sp>
          <p:nvSpPr>
            <p:cNvPr id="322" name="Cube 321">
              <a:extLst>
                <a:ext uri="{FF2B5EF4-FFF2-40B4-BE49-F238E27FC236}">
                  <a16:creationId xmlns:a16="http://schemas.microsoft.com/office/drawing/2014/main" id="{78D2FE39-4B37-8C4B-872F-144246614C9C}"/>
                </a:ext>
              </a:extLst>
            </p:cNvPr>
            <p:cNvSpPr/>
            <p:nvPr/>
          </p:nvSpPr>
          <p:spPr>
            <a:xfrm>
              <a:off x="6998520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存储</a:t>
              </a:r>
            </a:p>
          </p:txBody>
        </p:sp>
        <p:sp>
          <p:nvSpPr>
            <p:cNvPr id="331" name="Cube 330">
              <a:extLst>
                <a:ext uri="{FF2B5EF4-FFF2-40B4-BE49-F238E27FC236}">
                  <a16:creationId xmlns:a16="http://schemas.microsoft.com/office/drawing/2014/main" id="{DE4DA6EA-D01C-924F-A201-3248E84508E6}"/>
                </a:ext>
              </a:extLst>
            </p:cNvPr>
            <p:cNvSpPr/>
            <p:nvPr/>
          </p:nvSpPr>
          <p:spPr>
            <a:xfrm>
              <a:off x="7863113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快照</a:t>
              </a:r>
            </a:p>
          </p:txBody>
        </p:sp>
        <p:sp>
          <p:nvSpPr>
            <p:cNvPr id="332" name="Cube 331">
              <a:extLst>
                <a:ext uri="{FF2B5EF4-FFF2-40B4-BE49-F238E27FC236}">
                  <a16:creationId xmlns:a16="http://schemas.microsoft.com/office/drawing/2014/main" id="{32E68578-B82F-374B-84CA-38E68FB73F70}"/>
                </a:ext>
              </a:extLst>
            </p:cNvPr>
            <p:cNvSpPr/>
            <p:nvPr/>
          </p:nvSpPr>
          <p:spPr>
            <a:xfrm>
              <a:off x="8727706" y="779363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运行时</a:t>
              </a:r>
            </a:p>
          </p:txBody>
        </p:sp>
        <p:sp>
          <p:nvSpPr>
            <p:cNvPr id="333" name="Cube 332">
              <a:extLst>
                <a:ext uri="{FF2B5EF4-FFF2-40B4-BE49-F238E27FC236}">
                  <a16:creationId xmlns:a16="http://schemas.microsoft.com/office/drawing/2014/main" id="{4A951ECF-C81C-5044-9349-BB0043C52441}"/>
                </a:ext>
              </a:extLst>
            </p:cNvPr>
            <p:cNvSpPr/>
            <p:nvPr/>
          </p:nvSpPr>
          <p:spPr>
            <a:xfrm>
              <a:off x="6889310" y="622458"/>
              <a:ext cx="3626289" cy="1663542"/>
            </a:xfrm>
            <a:prstGeom prst="cube">
              <a:avLst>
                <a:gd name="adj" fmla="val 67310"/>
              </a:avLst>
            </a:prstGeom>
            <a:solidFill>
              <a:srgbClr val="872A88">
                <a:alpha val="36526"/>
              </a:srgbClr>
            </a:solidFill>
            <a:ln>
              <a:solidFill>
                <a:srgbClr val="872A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  <p:grpSp>
        <p:nvGrpSpPr>
          <p:cNvPr id="36868" name="Group 342">
            <a:extLst>
              <a:ext uri="{FF2B5EF4-FFF2-40B4-BE49-F238E27FC236}">
                <a16:creationId xmlns:a16="http://schemas.microsoft.com/office/drawing/2014/main" id="{4891D90D-C035-574A-BE5D-7514D765471E}"/>
              </a:ext>
            </a:extLst>
          </p:cNvPr>
          <p:cNvGrpSpPr>
            <a:grpSpLocks/>
          </p:cNvGrpSpPr>
          <p:nvPr/>
        </p:nvGrpSpPr>
        <p:grpSpPr bwMode="auto">
          <a:xfrm>
            <a:off x="3287713" y="2527300"/>
            <a:ext cx="4014787" cy="1463675"/>
            <a:chOff x="1850238" y="4656905"/>
            <a:chExt cx="4014760" cy="1649668"/>
          </a:xfrm>
        </p:grpSpPr>
        <p:grpSp>
          <p:nvGrpSpPr>
            <p:cNvPr id="36898" name="Group 228">
              <a:extLst>
                <a:ext uri="{FF2B5EF4-FFF2-40B4-BE49-F238E27FC236}">
                  <a16:creationId xmlns:a16="http://schemas.microsoft.com/office/drawing/2014/main" id="{957B2C09-A1C0-8B40-8C3B-430F235A1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0243" y="4970845"/>
              <a:ext cx="2503001" cy="899135"/>
              <a:chOff x="2653639" y="4259154"/>
              <a:chExt cx="2136777" cy="1045489"/>
            </a:xfrm>
          </p:grpSpPr>
          <p:sp>
            <p:nvSpPr>
              <p:cNvPr id="36900" name="object 53">
                <a:extLst>
                  <a:ext uri="{FF2B5EF4-FFF2-40B4-BE49-F238E27FC236}">
                    <a16:creationId xmlns:a16="http://schemas.microsoft.com/office/drawing/2014/main" id="{B8E9BFA3-378A-0F42-B6C8-FD3085040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41" y="4646783"/>
                <a:ext cx="2136775" cy="657860"/>
              </a:xfrm>
              <a:custGeom>
                <a:avLst/>
                <a:gdLst>
                  <a:gd name="T0" fmla="*/ 1068207 w 2136775"/>
                  <a:gd name="T1" fmla="*/ 657745 h 657860"/>
                  <a:gd name="T2" fmla="*/ 997972 w 2136775"/>
                  <a:gd name="T3" fmla="*/ 657046 h 657860"/>
                  <a:gd name="T4" fmla="*/ 928950 w 2136775"/>
                  <a:gd name="T5" fmla="*/ 654976 h 657860"/>
                  <a:gd name="T6" fmla="*/ 861282 w 2136775"/>
                  <a:gd name="T7" fmla="*/ 651580 h 657860"/>
                  <a:gd name="T8" fmla="*/ 795109 w 2136775"/>
                  <a:gd name="T9" fmla="*/ 646900 h 657860"/>
                  <a:gd name="T10" fmla="*/ 730571 w 2136775"/>
                  <a:gd name="T11" fmla="*/ 640979 h 657860"/>
                  <a:gd name="T12" fmla="*/ 667809 w 2136775"/>
                  <a:gd name="T13" fmla="*/ 633862 h 657860"/>
                  <a:gd name="T14" fmla="*/ 606964 w 2136775"/>
                  <a:gd name="T15" fmla="*/ 625592 h 657860"/>
                  <a:gd name="T16" fmla="*/ 548177 w 2136775"/>
                  <a:gd name="T17" fmla="*/ 616211 h 657860"/>
                  <a:gd name="T18" fmla="*/ 491588 w 2136775"/>
                  <a:gd name="T19" fmla="*/ 605763 h 657860"/>
                  <a:gd name="T20" fmla="*/ 437338 w 2136775"/>
                  <a:gd name="T21" fmla="*/ 594292 h 657860"/>
                  <a:gd name="T22" fmla="*/ 385568 w 2136775"/>
                  <a:gd name="T23" fmla="*/ 581841 h 657860"/>
                  <a:gd name="T24" fmla="*/ 336418 w 2136775"/>
                  <a:gd name="T25" fmla="*/ 568453 h 657860"/>
                  <a:gd name="T26" fmla="*/ 290030 w 2136775"/>
                  <a:gd name="T27" fmla="*/ 554171 h 657860"/>
                  <a:gd name="T28" fmla="*/ 246545 w 2136775"/>
                  <a:gd name="T29" fmla="*/ 539039 h 657860"/>
                  <a:gd name="T30" fmla="*/ 206102 w 2136775"/>
                  <a:gd name="T31" fmla="*/ 523101 h 657860"/>
                  <a:gd name="T32" fmla="*/ 168842 w 2136775"/>
                  <a:gd name="T33" fmla="*/ 506399 h 657860"/>
                  <a:gd name="T34" fmla="*/ 134908 w 2136775"/>
                  <a:gd name="T35" fmla="*/ 488976 h 657860"/>
                  <a:gd name="T36" fmla="*/ 77574 w 2136775"/>
                  <a:gd name="T37" fmla="*/ 452145 h 657860"/>
                  <a:gd name="T38" fmla="*/ 35228 w 2136775"/>
                  <a:gd name="T39" fmla="*/ 412952 h 657860"/>
                  <a:gd name="T40" fmla="*/ 8994 w 2136775"/>
                  <a:gd name="T41" fmla="*/ 371746 h 657860"/>
                  <a:gd name="T42" fmla="*/ 0 w 2136775"/>
                  <a:gd name="T43" fmla="*/ 328872 h 657860"/>
                  <a:gd name="T44" fmla="*/ 0 w 2136775"/>
                  <a:gd name="T45" fmla="*/ 0 h 657860"/>
                  <a:gd name="T46" fmla="*/ 2136415 w 2136775"/>
                  <a:gd name="T47" fmla="*/ 0 h 657860"/>
                  <a:gd name="T48" fmla="*/ 2136415 w 2136775"/>
                  <a:gd name="T49" fmla="*/ 328872 h 657860"/>
                  <a:gd name="T50" fmla="*/ 2127421 w 2136775"/>
                  <a:gd name="T51" fmla="*/ 371746 h 657860"/>
                  <a:gd name="T52" fmla="*/ 2101187 w 2136775"/>
                  <a:gd name="T53" fmla="*/ 412952 h 657860"/>
                  <a:gd name="T54" fmla="*/ 2058841 w 2136775"/>
                  <a:gd name="T55" fmla="*/ 452145 h 657860"/>
                  <a:gd name="T56" fmla="*/ 2001507 w 2136775"/>
                  <a:gd name="T57" fmla="*/ 488976 h 657860"/>
                  <a:gd name="T58" fmla="*/ 1967573 w 2136775"/>
                  <a:gd name="T59" fmla="*/ 506399 h 657860"/>
                  <a:gd name="T60" fmla="*/ 1930313 w 2136775"/>
                  <a:gd name="T61" fmla="*/ 523101 h 657860"/>
                  <a:gd name="T62" fmla="*/ 1889871 w 2136775"/>
                  <a:gd name="T63" fmla="*/ 539039 h 657860"/>
                  <a:gd name="T64" fmla="*/ 1846385 w 2136775"/>
                  <a:gd name="T65" fmla="*/ 554171 h 657860"/>
                  <a:gd name="T66" fmla="*/ 1799997 w 2136775"/>
                  <a:gd name="T67" fmla="*/ 568453 h 657860"/>
                  <a:gd name="T68" fmla="*/ 1750847 w 2136775"/>
                  <a:gd name="T69" fmla="*/ 581841 h 657860"/>
                  <a:gd name="T70" fmla="*/ 1699077 w 2136775"/>
                  <a:gd name="T71" fmla="*/ 594292 h 657860"/>
                  <a:gd name="T72" fmla="*/ 1644828 w 2136775"/>
                  <a:gd name="T73" fmla="*/ 605763 h 657860"/>
                  <a:gd name="T74" fmla="*/ 1588238 w 2136775"/>
                  <a:gd name="T75" fmla="*/ 616211 h 657860"/>
                  <a:gd name="T76" fmla="*/ 1529451 w 2136775"/>
                  <a:gd name="T77" fmla="*/ 625592 h 657860"/>
                  <a:gd name="T78" fmla="*/ 1468606 w 2136775"/>
                  <a:gd name="T79" fmla="*/ 633862 h 657860"/>
                  <a:gd name="T80" fmla="*/ 1405844 w 2136775"/>
                  <a:gd name="T81" fmla="*/ 640979 h 657860"/>
                  <a:gd name="T82" fmla="*/ 1341306 w 2136775"/>
                  <a:gd name="T83" fmla="*/ 646900 h 657860"/>
                  <a:gd name="T84" fmla="*/ 1275132 w 2136775"/>
                  <a:gd name="T85" fmla="*/ 651580 h 657860"/>
                  <a:gd name="T86" fmla="*/ 1207464 w 2136775"/>
                  <a:gd name="T87" fmla="*/ 654976 h 657860"/>
                  <a:gd name="T88" fmla="*/ 1138442 w 2136775"/>
                  <a:gd name="T89" fmla="*/ 657046 h 657860"/>
                  <a:gd name="T90" fmla="*/ 1068207 w 2136775"/>
                  <a:gd name="T91" fmla="*/ 657745 h 65786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136775" h="657860">
                    <a:moveTo>
                      <a:pt x="1068207" y="657745"/>
                    </a:moveTo>
                    <a:lnTo>
                      <a:pt x="997972" y="657046"/>
                    </a:lnTo>
                    <a:lnTo>
                      <a:pt x="928950" y="654976"/>
                    </a:lnTo>
                    <a:lnTo>
                      <a:pt x="861282" y="651580"/>
                    </a:lnTo>
                    <a:lnTo>
                      <a:pt x="795109" y="646900"/>
                    </a:lnTo>
                    <a:lnTo>
                      <a:pt x="730571" y="640979"/>
                    </a:lnTo>
                    <a:lnTo>
                      <a:pt x="667809" y="633862"/>
                    </a:lnTo>
                    <a:lnTo>
                      <a:pt x="606964" y="625592"/>
                    </a:lnTo>
                    <a:lnTo>
                      <a:pt x="548177" y="616211"/>
                    </a:lnTo>
                    <a:lnTo>
                      <a:pt x="491588" y="605763"/>
                    </a:lnTo>
                    <a:lnTo>
                      <a:pt x="437338" y="594292"/>
                    </a:lnTo>
                    <a:lnTo>
                      <a:pt x="385568" y="581841"/>
                    </a:lnTo>
                    <a:lnTo>
                      <a:pt x="336418" y="568453"/>
                    </a:lnTo>
                    <a:lnTo>
                      <a:pt x="290030" y="554171"/>
                    </a:lnTo>
                    <a:lnTo>
                      <a:pt x="246545" y="539039"/>
                    </a:lnTo>
                    <a:lnTo>
                      <a:pt x="206102" y="523101"/>
                    </a:lnTo>
                    <a:lnTo>
                      <a:pt x="168842" y="506399"/>
                    </a:lnTo>
                    <a:lnTo>
                      <a:pt x="134908" y="488976"/>
                    </a:lnTo>
                    <a:lnTo>
                      <a:pt x="77574" y="452145"/>
                    </a:lnTo>
                    <a:lnTo>
                      <a:pt x="35228" y="412952"/>
                    </a:lnTo>
                    <a:lnTo>
                      <a:pt x="8994" y="371746"/>
                    </a:lnTo>
                    <a:lnTo>
                      <a:pt x="0" y="328872"/>
                    </a:lnTo>
                    <a:lnTo>
                      <a:pt x="0" y="0"/>
                    </a:lnTo>
                    <a:lnTo>
                      <a:pt x="2136415" y="0"/>
                    </a:lnTo>
                    <a:lnTo>
                      <a:pt x="2136415" y="328872"/>
                    </a:lnTo>
                    <a:lnTo>
                      <a:pt x="2127421" y="371746"/>
                    </a:lnTo>
                    <a:lnTo>
                      <a:pt x="2101187" y="412952"/>
                    </a:lnTo>
                    <a:lnTo>
                      <a:pt x="2058841" y="452145"/>
                    </a:lnTo>
                    <a:lnTo>
                      <a:pt x="2001507" y="488976"/>
                    </a:lnTo>
                    <a:lnTo>
                      <a:pt x="1967573" y="506399"/>
                    </a:lnTo>
                    <a:lnTo>
                      <a:pt x="1930313" y="523101"/>
                    </a:lnTo>
                    <a:lnTo>
                      <a:pt x="1889871" y="539039"/>
                    </a:lnTo>
                    <a:lnTo>
                      <a:pt x="1846385" y="554171"/>
                    </a:lnTo>
                    <a:lnTo>
                      <a:pt x="1799997" y="568453"/>
                    </a:lnTo>
                    <a:lnTo>
                      <a:pt x="1750847" y="581841"/>
                    </a:lnTo>
                    <a:lnTo>
                      <a:pt x="1699077" y="594292"/>
                    </a:lnTo>
                    <a:lnTo>
                      <a:pt x="1644828" y="605763"/>
                    </a:lnTo>
                    <a:lnTo>
                      <a:pt x="1588238" y="616211"/>
                    </a:lnTo>
                    <a:lnTo>
                      <a:pt x="1529451" y="625592"/>
                    </a:lnTo>
                    <a:lnTo>
                      <a:pt x="1468606" y="633862"/>
                    </a:lnTo>
                    <a:lnTo>
                      <a:pt x="1405844" y="640979"/>
                    </a:lnTo>
                    <a:lnTo>
                      <a:pt x="1341306" y="646900"/>
                    </a:lnTo>
                    <a:lnTo>
                      <a:pt x="1275132" y="651580"/>
                    </a:lnTo>
                    <a:lnTo>
                      <a:pt x="1207464" y="654976"/>
                    </a:lnTo>
                    <a:lnTo>
                      <a:pt x="1138442" y="657046"/>
                    </a:lnTo>
                    <a:lnTo>
                      <a:pt x="1068207" y="657745"/>
                    </a:lnTo>
                    <a:close/>
                  </a:path>
                </a:pathLst>
              </a:custGeom>
              <a:solidFill>
                <a:srgbClr val="22823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36901" name="object 54">
                <a:extLst>
                  <a:ext uri="{FF2B5EF4-FFF2-40B4-BE49-F238E27FC236}">
                    <a16:creationId xmlns:a16="http://schemas.microsoft.com/office/drawing/2014/main" id="{5E33A62B-CA7A-DF4B-87D7-3C457B65F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39" y="4259154"/>
                <a:ext cx="2136775" cy="774066"/>
              </a:xfrm>
              <a:custGeom>
                <a:avLst/>
                <a:gdLst>
                  <a:gd name="T0" fmla="*/ 0 w 2136775"/>
                  <a:gd name="T1" fmla="*/ 0 h 774064"/>
                  <a:gd name="T2" fmla="*/ 2136775 w 2136775"/>
                  <a:gd name="T3" fmla="*/ 774064 h 774064"/>
                </a:gdLst>
                <a:ahLst/>
                <a:cxnLst/>
                <a:rect l="T0" t="T1" r="T2" b="T3"/>
                <a:pathLst>
                  <a:path w="2136775" h="774064">
                    <a:moveTo>
                      <a:pt x="1068209" y="773442"/>
                    </a:moveTo>
                    <a:lnTo>
                      <a:pt x="1000654" y="772682"/>
                    </a:lnTo>
                    <a:lnTo>
                      <a:pt x="934215" y="770429"/>
                    </a:lnTo>
                    <a:lnTo>
                      <a:pt x="869018" y="766731"/>
                    </a:lnTo>
                    <a:lnTo>
                      <a:pt x="805188" y="761632"/>
                    </a:lnTo>
                    <a:lnTo>
                      <a:pt x="742850" y="755177"/>
                    </a:lnTo>
                    <a:lnTo>
                      <a:pt x="682129" y="747412"/>
                    </a:lnTo>
                    <a:lnTo>
                      <a:pt x="623150" y="738382"/>
                    </a:lnTo>
                    <a:lnTo>
                      <a:pt x="566038" y="728132"/>
                    </a:lnTo>
                    <a:lnTo>
                      <a:pt x="510919" y="716708"/>
                    </a:lnTo>
                    <a:lnTo>
                      <a:pt x="457918" y="704155"/>
                    </a:lnTo>
                    <a:lnTo>
                      <a:pt x="407159" y="690518"/>
                    </a:lnTo>
                    <a:lnTo>
                      <a:pt x="358769" y="675843"/>
                    </a:lnTo>
                    <a:lnTo>
                      <a:pt x="312871" y="660174"/>
                    </a:lnTo>
                    <a:lnTo>
                      <a:pt x="269591" y="643558"/>
                    </a:lnTo>
                    <a:lnTo>
                      <a:pt x="229055" y="626039"/>
                    </a:lnTo>
                    <a:lnTo>
                      <a:pt x="191387" y="607663"/>
                    </a:lnTo>
                    <a:lnTo>
                      <a:pt x="156713" y="588475"/>
                    </a:lnTo>
                    <a:lnTo>
                      <a:pt x="96845" y="547845"/>
                    </a:lnTo>
                    <a:lnTo>
                      <a:pt x="50453" y="504510"/>
                    </a:lnTo>
                    <a:lnTo>
                      <a:pt x="18538" y="458834"/>
                    </a:lnTo>
                    <a:lnTo>
                      <a:pt x="2101" y="411178"/>
                    </a:lnTo>
                    <a:lnTo>
                      <a:pt x="0" y="386721"/>
                    </a:lnTo>
                    <a:lnTo>
                      <a:pt x="2101" y="362264"/>
                    </a:lnTo>
                    <a:lnTo>
                      <a:pt x="18538" y="314608"/>
                    </a:lnTo>
                    <a:lnTo>
                      <a:pt x="50453" y="268932"/>
                    </a:lnTo>
                    <a:lnTo>
                      <a:pt x="96845" y="225597"/>
                    </a:lnTo>
                    <a:lnTo>
                      <a:pt x="156713" y="184967"/>
                    </a:lnTo>
                    <a:lnTo>
                      <a:pt x="191387" y="165779"/>
                    </a:lnTo>
                    <a:lnTo>
                      <a:pt x="229055" y="147403"/>
                    </a:lnTo>
                    <a:lnTo>
                      <a:pt x="269591" y="129884"/>
                    </a:lnTo>
                    <a:lnTo>
                      <a:pt x="312871" y="113268"/>
                    </a:lnTo>
                    <a:lnTo>
                      <a:pt x="358769" y="97599"/>
                    </a:lnTo>
                    <a:lnTo>
                      <a:pt x="407159" y="82924"/>
                    </a:lnTo>
                    <a:lnTo>
                      <a:pt x="457918" y="69287"/>
                    </a:lnTo>
                    <a:lnTo>
                      <a:pt x="510919" y="56734"/>
                    </a:lnTo>
                    <a:lnTo>
                      <a:pt x="566038" y="45310"/>
                    </a:lnTo>
                    <a:lnTo>
                      <a:pt x="623150" y="35060"/>
                    </a:lnTo>
                    <a:lnTo>
                      <a:pt x="682129" y="26030"/>
                    </a:lnTo>
                    <a:lnTo>
                      <a:pt x="742850" y="18265"/>
                    </a:lnTo>
                    <a:lnTo>
                      <a:pt x="805188" y="11810"/>
                    </a:lnTo>
                    <a:lnTo>
                      <a:pt x="869018" y="6711"/>
                    </a:lnTo>
                    <a:lnTo>
                      <a:pt x="934215" y="3013"/>
                    </a:lnTo>
                    <a:lnTo>
                      <a:pt x="1000654" y="760"/>
                    </a:lnTo>
                    <a:lnTo>
                      <a:pt x="1068209" y="0"/>
                    </a:lnTo>
                    <a:lnTo>
                      <a:pt x="1135764" y="760"/>
                    </a:lnTo>
                    <a:lnTo>
                      <a:pt x="1202203" y="3013"/>
                    </a:lnTo>
                    <a:lnTo>
                      <a:pt x="1267400" y="6711"/>
                    </a:lnTo>
                    <a:lnTo>
                      <a:pt x="1331230" y="11810"/>
                    </a:lnTo>
                    <a:lnTo>
                      <a:pt x="1393568" y="18265"/>
                    </a:lnTo>
                    <a:lnTo>
                      <a:pt x="1454289" y="26030"/>
                    </a:lnTo>
                    <a:lnTo>
                      <a:pt x="1513268" y="35060"/>
                    </a:lnTo>
                    <a:lnTo>
                      <a:pt x="1570379" y="45310"/>
                    </a:lnTo>
                    <a:lnTo>
                      <a:pt x="1625498" y="56734"/>
                    </a:lnTo>
                    <a:lnTo>
                      <a:pt x="1678500" y="69287"/>
                    </a:lnTo>
                    <a:lnTo>
                      <a:pt x="1729258" y="82924"/>
                    </a:lnTo>
                    <a:lnTo>
                      <a:pt x="1777649" y="97599"/>
                    </a:lnTo>
                    <a:lnTo>
                      <a:pt x="1823547" y="113268"/>
                    </a:lnTo>
                    <a:lnTo>
                      <a:pt x="1866826" y="129884"/>
                    </a:lnTo>
                    <a:lnTo>
                      <a:pt x="1907363" y="147403"/>
                    </a:lnTo>
                    <a:lnTo>
                      <a:pt x="1945031" y="165779"/>
                    </a:lnTo>
                    <a:lnTo>
                      <a:pt x="1979705" y="184967"/>
                    </a:lnTo>
                    <a:lnTo>
                      <a:pt x="2039572" y="225597"/>
                    </a:lnTo>
                    <a:lnTo>
                      <a:pt x="2085964" y="268932"/>
                    </a:lnTo>
                    <a:lnTo>
                      <a:pt x="2117879" y="314608"/>
                    </a:lnTo>
                    <a:lnTo>
                      <a:pt x="2134316" y="362264"/>
                    </a:lnTo>
                    <a:lnTo>
                      <a:pt x="2136418" y="386721"/>
                    </a:lnTo>
                    <a:lnTo>
                      <a:pt x="2134316" y="411178"/>
                    </a:lnTo>
                    <a:lnTo>
                      <a:pt x="2117879" y="458834"/>
                    </a:lnTo>
                    <a:lnTo>
                      <a:pt x="2085964" y="504510"/>
                    </a:lnTo>
                    <a:lnTo>
                      <a:pt x="2039572" y="547845"/>
                    </a:lnTo>
                    <a:lnTo>
                      <a:pt x="1979705" y="588475"/>
                    </a:lnTo>
                    <a:lnTo>
                      <a:pt x="1945031" y="607663"/>
                    </a:lnTo>
                    <a:lnTo>
                      <a:pt x="1907363" y="626039"/>
                    </a:lnTo>
                    <a:lnTo>
                      <a:pt x="1866826" y="643558"/>
                    </a:lnTo>
                    <a:lnTo>
                      <a:pt x="1823547" y="660174"/>
                    </a:lnTo>
                    <a:lnTo>
                      <a:pt x="1777649" y="675843"/>
                    </a:lnTo>
                    <a:lnTo>
                      <a:pt x="1729258" y="690518"/>
                    </a:lnTo>
                    <a:lnTo>
                      <a:pt x="1678500" y="704155"/>
                    </a:lnTo>
                    <a:lnTo>
                      <a:pt x="1625498" y="716708"/>
                    </a:lnTo>
                    <a:lnTo>
                      <a:pt x="1570379" y="728132"/>
                    </a:lnTo>
                    <a:lnTo>
                      <a:pt x="1513268" y="738382"/>
                    </a:lnTo>
                    <a:lnTo>
                      <a:pt x="1454289" y="747412"/>
                    </a:lnTo>
                    <a:lnTo>
                      <a:pt x="1393568" y="755177"/>
                    </a:lnTo>
                    <a:lnTo>
                      <a:pt x="1331230" y="761632"/>
                    </a:lnTo>
                    <a:lnTo>
                      <a:pt x="1267400" y="766731"/>
                    </a:lnTo>
                    <a:lnTo>
                      <a:pt x="1202203" y="770429"/>
                    </a:lnTo>
                    <a:lnTo>
                      <a:pt x="1135764" y="772682"/>
                    </a:lnTo>
                    <a:lnTo>
                      <a:pt x="1068209" y="773442"/>
                    </a:lnTo>
                    <a:close/>
                  </a:path>
                </a:pathLst>
              </a:custGeom>
              <a:solidFill>
                <a:srgbClr val="00A53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/>
                  <a:t>Metadata</a:t>
                </a:r>
                <a:r>
                  <a:rPr lang="zh-CN" altLang="en-US" sz="1800"/>
                  <a:t> 存储</a:t>
                </a:r>
                <a:endParaRPr lang="en-US" altLang="en-CN" sz="1800"/>
              </a:p>
            </p:txBody>
          </p:sp>
        </p:grpSp>
        <p:sp>
          <p:nvSpPr>
            <p:cNvPr id="335" name="Cube 334">
              <a:extLst>
                <a:ext uri="{FF2B5EF4-FFF2-40B4-BE49-F238E27FC236}">
                  <a16:creationId xmlns:a16="http://schemas.microsoft.com/office/drawing/2014/main" id="{C4F5C136-A0B9-7549-BDB9-C6D02F82E7E6}"/>
                </a:ext>
              </a:extLst>
            </p:cNvPr>
            <p:cNvSpPr/>
            <p:nvPr/>
          </p:nvSpPr>
          <p:spPr>
            <a:xfrm>
              <a:off x="1850238" y="4656905"/>
              <a:ext cx="4014760" cy="1649668"/>
            </a:xfrm>
            <a:prstGeom prst="cube">
              <a:avLst>
                <a:gd name="adj" fmla="val 78343"/>
              </a:avLst>
            </a:prstGeom>
            <a:solidFill>
              <a:srgbClr val="68B625">
                <a:alpha val="19027"/>
              </a:srgbClr>
            </a:solidFill>
            <a:ln>
              <a:solidFill>
                <a:srgbClr val="86C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  <p:grpSp>
        <p:nvGrpSpPr>
          <p:cNvPr id="36869" name="Group 369">
            <a:extLst>
              <a:ext uri="{FF2B5EF4-FFF2-40B4-BE49-F238E27FC236}">
                <a16:creationId xmlns:a16="http://schemas.microsoft.com/office/drawing/2014/main" id="{9F15DE60-CEB1-5C4F-9DC5-96C5EC8A601B}"/>
              </a:ext>
            </a:extLst>
          </p:cNvPr>
          <p:cNvGrpSpPr>
            <a:grpSpLocks/>
          </p:cNvGrpSpPr>
          <p:nvPr/>
        </p:nvGrpSpPr>
        <p:grpSpPr bwMode="auto">
          <a:xfrm>
            <a:off x="4413250" y="1598613"/>
            <a:ext cx="3973513" cy="1282700"/>
            <a:chOff x="1003866" y="4472420"/>
            <a:chExt cx="4868281" cy="1635144"/>
          </a:xfrm>
        </p:grpSpPr>
        <p:sp>
          <p:nvSpPr>
            <p:cNvPr id="353" name="Cube 352">
              <a:extLst>
                <a:ext uri="{FF2B5EF4-FFF2-40B4-BE49-F238E27FC236}">
                  <a16:creationId xmlns:a16="http://schemas.microsoft.com/office/drawing/2014/main" id="{D63BBE78-87A6-2247-9D86-0CD5D47BC8CC}"/>
                </a:ext>
              </a:extLst>
            </p:cNvPr>
            <p:cNvSpPr/>
            <p:nvPr/>
          </p:nvSpPr>
          <p:spPr>
            <a:xfrm>
              <a:off x="1937456" y="4472420"/>
              <a:ext cx="1474293" cy="625321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Container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59" name="Cube 358">
              <a:extLst>
                <a:ext uri="{FF2B5EF4-FFF2-40B4-BE49-F238E27FC236}">
                  <a16:creationId xmlns:a16="http://schemas.microsoft.com/office/drawing/2014/main" id="{7CF00D3A-E40B-354F-BA20-5B7BAFBFF472}"/>
                </a:ext>
              </a:extLst>
            </p:cNvPr>
            <p:cNvSpPr/>
            <p:nvPr/>
          </p:nvSpPr>
          <p:spPr>
            <a:xfrm>
              <a:off x="3158902" y="4476467"/>
              <a:ext cx="1476239" cy="625321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Image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0" name="Cube 359">
              <a:extLst>
                <a:ext uri="{FF2B5EF4-FFF2-40B4-BE49-F238E27FC236}">
                  <a16:creationId xmlns:a16="http://schemas.microsoft.com/office/drawing/2014/main" id="{D27A9033-0292-0243-AD5B-89721DFAFEF7}"/>
                </a:ext>
              </a:extLst>
            </p:cNvPr>
            <p:cNvSpPr/>
            <p:nvPr/>
          </p:nvSpPr>
          <p:spPr>
            <a:xfrm>
              <a:off x="4395908" y="4472420"/>
              <a:ext cx="1476239" cy="625321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1" name="Cube 360">
              <a:extLst>
                <a:ext uri="{FF2B5EF4-FFF2-40B4-BE49-F238E27FC236}">
                  <a16:creationId xmlns:a16="http://schemas.microsoft.com/office/drawing/2014/main" id="{EF4FCD12-590B-434F-883E-859D340335A3}"/>
                </a:ext>
              </a:extLst>
            </p:cNvPr>
            <p:cNvSpPr/>
            <p:nvPr/>
          </p:nvSpPr>
          <p:spPr>
            <a:xfrm>
              <a:off x="1474551" y="4974296"/>
              <a:ext cx="1476239" cy="625321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Namespace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2" name="Cube 361">
              <a:extLst>
                <a:ext uri="{FF2B5EF4-FFF2-40B4-BE49-F238E27FC236}">
                  <a16:creationId xmlns:a16="http://schemas.microsoft.com/office/drawing/2014/main" id="{15303488-2C75-8F4C-B4D1-0515BF7F049C}"/>
                </a:ext>
              </a:extLst>
            </p:cNvPr>
            <p:cNvSpPr/>
            <p:nvPr/>
          </p:nvSpPr>
          <p:spPr>
            <a:xfrm>
              <a:off x="2697943" y="4976319"/>
              <a:ext cx="1476238" cy="627345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Lease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3" name="Cube 362">
              <a:extLst>
                <a:ext uri="{FF2B5EF4-FFF2-40B4-BE49-F238E27FC236}">
                  <a16:creationId xmlns:a16="http://schemas.microsoft.com/office/drawing/2014/main" id="{C3DB731A-4ACC-1241-A678-D826AAD8FE05}"/>
                </a:ext>
              </a:extLst>
            </p:cNvPr>
            <p:cNvSpPr/>
            <p:nvPr/>
          </p:nvSpPr>
          <p:spPr>
            <a:xfrm>
              <a:off x="3934949" y="4972272"/>
              <a:ext cx="1476238" cy="627345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Content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7" name="Cube 366">
              <a:extLst>
                <a:ext uri="{FF2B5EF4-FFF2-40B4-BE49-F238E27FC236}">
                  <a16:creationId xmlns:a16="http://schemas.microsoft.com/office/drawing/2014/main" id="{97909652-C781-0847-95F2-B6B7CBF7D159}"/>
                </a:ext>
              </a:extLst>
            </p:cNvPr>
            <p:cNvSpPr/>
            <p:nvPr/>
          </p:nvSpPr>
          <p:spPr>
            <a:xfrm>
              <a:off x="1003866" y="5478195"/>
              <a:ext cx="1476239" cy="625322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Snapshot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8" name="Cube 367">
              <a:extLst>
                <a:ext uri="{FF2B5EF4-FFF2-40B4-BE49-F238E27FC236}">
                  <a16:creationId xmlns:a16="http://schemas.microsoft.com/office/drawing/2014/main" id="{719D8EA3-F06D-104B-B81D-96DEE7E67CA8}"/>
                </a:ext>
              </a:extLst>
            </p:cNvPr>
            <p:cNvSpPr/>
            <p:nvPr/>
          </p:nvSpPr>
          <p:spPr>
            <a:xfrm>
              <a:off x="2227258" y="5482242"/>
              <a:ext cx="1476238" cy="625322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CRI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9" name="Cube 368">
              <a:extLst>
                <a:ext uri="{FF2B5EF4-FFF2-40B4-BE49-F238E27FC236}">
                  <a16:creationId xmlns:a16="http://schemas.microsoft.com/office/drawing/2014/main" id="{99073192-D3FF-0A48-8073-DCF6216DD939}"/>
                </a:ext>
              </a:extLst>
            </p:cNvPr>
            <p:cNvSpPr/>
            <p:nvPr/>
          </p:nvSpPr>
          <p:spPr>
            <a:xfrm>
              <a:off x="3464264" y="5478195"/>
              <a:ext cx="1474293" cy="625322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Task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</p:grpSp>
      <p:grpSp>
        <p:nvGrpSpPr>
          <p:cNvPr id="36870" name="Group 52">
            <a:extLst>
              <a:ext uri="{FF2B5EF4-FFF2-40B4-BE49-F238E27FC236}">
                <a16:creationId xmlns:a16="http://schemas.microsoft.com/office/drawing/2014/main" id="{AECCF558-E566-264F-A4CE-37E75E4F6BC5}"/>
              </a:ext>
            </a:extLst>
          </p:cNvPr>
          <p:cNvGrpSpPr>
            <a:grpSpLocks/>
          </p:cNvGrpSpPr>
          <p:nvPr/>
        </p:nvGrpSpPr>
        <p:grpSpPr bwMode="auto">
          <a:xfrm>
            <a:off x="5607050" y="601663"/>
            <a:ext cx="3973513" cy="1284287"/>
            <a:chOff x="1003866" y="4472420"/>
            <a:chExt cx="4868281" cy="1635144"/>
          </a:xfrm>
        </p:grpSpPr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7794447F-F014-6449-8A4E-B5F07E7EAAC2}"/>
                </a:ext>
              </a:extLst>
            </p:cNvPr>
            <p:cNvSpPr/>
            <p:nvPr/>
          </p:nvSpPr>
          <p:spPr>
            <a:xfrm>
              <a:off x="1937456" y="4472420"/>
              <a:ext cx="1474293" cy="626570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Container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E0CB5A76-A123-3A42-90A9-0CAFE59BF248}"/>
                </a:ext>
              </a:extLst>
            </p:cNvPr>
            <p:cNvSpPr/>
            <p:nvPr/>
          </p:nvSpPr>
          <p:spPr>
            <a:xfrm>
              <a:off x="3158902" y="4476462"/>
              <a:ext cx="1476239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Image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DF85A98B-722F-2D4C-A458-F0D9BA8AF80C}"/>
                </a:ext>
              </a:extLst>
            </p:cNvPr>
            <p:cNvSpPr/>
            <p:nvPr/>
          </p:nvSpPr>
          <p:spPr>
            <a:xfrm>
              <a:off x="4395908" y="4472420"/>
              <a:ext cx="1476239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A66DA2B6-34A8-4C4E-9294-FBEEB3E91C47}"/>
                </a:ext>
              </a:extLst>
            </p:cNvPr>
            <p:cNvSpPr/>
            <p:nvPr/>
          </p:nvSpPr>
          <p:spPr>
            <a:xfrm>
              <a:off x="1474551" y="4973676"/>
              <a:ext cx="1476239" cy="626570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Namespace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FE2E6EF3-E6B9-A748-B475-922A40B1EAC2}"/>
                </a:ext>
              </a:extLst>
            </p:cNvPr>
            <p:cNvSpPr/>
            <p:nvPr/>
          </p:nvSpPr>
          <p:spPr>
            <a:xfrm>
              <a:off x="2697943" y="4977718"/>
              <a:ext cx="1476238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Lease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1F1B5B9A-D9CD-AD44-B450-E18564064426}"/>
                </a:ext>
              </a:extLst>
            </p:cNvPr>
            <p:cNvSpPr/>
            <p:nvPr/>
          </p:nvSpPr>
          <p:spPr>
            <a:xfrm>
              <a:off x="3934949" y="4973676"/>
              <a:ext cx="1476238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Content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071E22FA-C11E-5E4B-BA57-411317D325D6}"/>
                </a:ext>
              </a:extLst>
            </p:cNvPr>
            <p:cNvSpPr/>
            <p:nvPr/>
          </p:nvSpPr>
          <p:spPr>
            <a:xfrm>
              <a:off x="1003866" y="5478974"/>
              <a:ext cx="1476239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Snapshot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C0142EF7-D66D-B54F-B705-8D0160E12C1B}"/>
                </a:ext>
              </a:extLst>
            </p:cNvPr>
            <p:cNvSpPr/>
            <p:nvPr/>
          </p:nvSpPr>
          <p:spPr>
            <a:xfrm>
              <a:off x="2227258" y="5483016"/>
              <a:ext cx="1476238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CRI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943D4130-FA3F-E746-8795-E01AE8BDC66E}"/>
                </a:ext>
              </a:extLst>
            </p:cNvPr>
            <p:cNvSpPr/>
            <p:nvPr/>
          </p:nvSpPr>
          <p:spPr>
            <a:xfrm>
              <a:off x="3464264" y="5478974"/>
              <a:ext cx="1474293" cy="624548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Task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</p:grpSp>
      <p:grpSp>
        <p:nvGrpSpPr>
          <p:cNvPr id="36871" name="Group 62">
            <a:extLst>
              <a:ext uri="{FF2B5EF4-FFF2-40B4-BE49-F238E27FC236}">
                <a16:creationId xmlns:a16="http://schemas.microsoft.com/office/drawing/2014/main" id="{6022D9AE-3EBC-A943-92D1-49E1186D28E7}"/>
              </a:ext>
            </a:extLst>
          </p:cNvPr>
          <p:cNvGrpSpPr>
            <a:grpSpLocks/>
          </p:cNvGrpSpPr>
          <p:nvPr/>
        </p:nvGrpSpPr>
        <p:grpSpPr bwMode="auto">
          <a:xfrm>
            <a:off x="6419850" y="0"/>
            <a:ext cx="3830638" cy="1263650"/>
            <a:chOff x="7163586" y="2211777"/>
            <a:chExt cx="3631961" cy="854289"/>
          </a:xfrm>
        </p:grpSpPr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4E530471-3640-1A4B-B780-B41A34E86856}"/>
                </a:ext>
              </a:extLst>
            </p:cNvPr>
            <p:cNvSpPr/>
            <p:nvPr/>
          </p:nvSpPr>
          <p:spPr>
            <a:xfrm>
              <a:off x="7696414" y="2213923"/>
              <a:ext cx="1700835" cy="474367"/>
            </a:xfrm>
            <a:prstGeom prst="cube">
              <a:avLst>
                <a:gd name="adj" fmla="val 63521"/>
              </a:avLst>
            </a:prstGeom>
            <a:solidFill>
              <a:srgbClr val="9FD6FA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>
                  <a:solidFill>
                    <a:srgbClr val="0861CB"/>
                  </a:solidFill>
                </a:rPr>
                <a:t>镜像仓库</a:t>
              </a:r>
              <a:endParaRPr lang="en-US" altLang="zh-CN" dirty="0">
                <a:solidFill>
                  <a:srgbClr val="0861CB"/>
                </a:solidFill>
              </a:endParaRP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CEA4F023-FA80-FB4D-A980-83F5702C8989}"/>
                </a:ext>
              </a:extLst>
            </p:cNvPr>
            <p:cNvSpPr/>
            <p:nvPr/>
          </p:nvSpPr>
          <p:spPr>
            <a:xfrm>
              <a:off x="9094712" y="2211777"/>
              <a:ext cx="1700835" cy="474367"/>
            </a:xfrm>
            <a:prstGeom prst="cube">
              <a:avLst>
                <a:gd name="adj" fmla="val 63521"/>
              </a:avLst>
            </a:prstGeom>
            <a:solidFill>
              <a:srgbClr val="F7A4A4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rgbClr val="86100E"/>
                  </a:solidFill>
                </a:rPr>
                <a:t>事件通知</a:t>
              </a: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484B4C7B-2A26-9842-9405-C9D5D27543E6}"/>
                </a:ext>
              </a:extLst>
            </p:cNvPr>
            <p:cNvSpPr/>
            <p:nvPr/>
          </p:nvSpPr>
          <p:spPr>
            <a:xfrm>
              <a:off x="7163586" y="2591699"/>
              <a:ext cx="1700835" cy="474367"/>
            </a:xfrm>
            <a:prstGeom prst="cube">
              <a:avLst>
                <a:gd name="adj" fmla="val 63521"/>
              </a:avLst>
            </a:prstGeom>
            <a:solidFill>
              <a:srgbClr val="FFC165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>
                  <a:solidFill>
                    <a:srgbClr val="7F4B00"/>
                  </a:solidFill>
                </a:rPr>
                <a:t>镜像操作</a:t>
              </a:r>
              <a:endParaRPr lang="en-US" altLang="zh-CN" dirty="0">
                <a:solidFill>
                  <a:srgbClr val="7F4B00"/>
                </a:solidFill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72F09658-2728-6941-875B-C48D1ED458FF}"/>
                </a:ext>
              </a:extLst>
            </p:cNvPr>
            <p:cNvSpPr/>
            <p:nvPr/>
          </p:nvSpPr>
          <p:spPr>
            <a:xfrm>
              <a:off x="8561884" y="2589553"/>
              <a:ext cx="1700835" cy="474367"/>
            </a:xfrm>
            <a:prstGeom prst="cube">
              <a:avLst>
                <a:gd name="adj" fmla="val 63521"/>
              </a:avLst>
            </a:prstGeom>
            <a:solidFill>
              <a:srgbClr val="BAE89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rgbClr val="365F13"/>
                  </a:solidFill>
                </a:rPr>
                <a:t>Spec</a:t>
              </a:r>
              <a:r>
                <a:rPr lang="zh-CN" altLang="en-US" dirty="0">
                  <a:solidFill>
                    <a:srgbClr val="365F13"/>
                  </a:solidFill>
                </a:rPr>
                <a:t> 构建</a:t>
              </a:r>
              <a:endParaRPr lang="en-US" altLang="zh-CN" dirty="0">
                <a:solidFill>
                  <a:srgbClr val="365F13"/>
                </a:solidFill>
              </a:endParaRPr>
            </a:p>
          </p:txBody>
        </p:sp>
      </p:grpSp>
      <p:sp>
        <p:nvSpPr>
          <p:cNvPr id="2" name="Left Brace 1">
            <a:extLst>
              <a:ext uri="{FF2B5EF4-FFF2-40B4-BE49-F238E27FC236}">
                <a16:creationId xmlns:a16="http://schemas.microsoft.com/office/drawing/2014/main" id="{1E91831B-B334-DF41-B791-C044A85CDC45}"/>
              </a:ext>
            </a:extLst>
          </p:cNvPr>
          <p:cNvSpPr/>
          <p:nvPr/>
        </p:nvSpPr>
        <p:spPr>
          <a:xfrm rot="13458179">
            <a:off x="5911850" y="1797050"/>
            <a:ext cx="658813" cy="581025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noProof="1"/>
          </a:p>
        </p:txBody>
      </p:sp>
      <p:sp>
        <p:nvSpPr>
          <p:cNvPr id="36873" name="TextBox 2">
            <a:extLst>
              <a:ext uri="{FF2B5EF4-FFF2-40B4-BE49-F238E27FC236}">
                <a16:creationId xmlns:a16="http://schemas.microsoft.com/office/drawing/2014/main" id="{61F232D9-1AE8-3346-AF8E-EA444E84B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675" y="5186363"/>
            <a:ext cx="877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服务端</a:t>
            </a:r>
          </a:p>
        </p:txBody>
      </p:sp>
      <p:sp>
        <p:nvSpPr>
          <p:cNvPr id="72" name="Left Brace 71">
            <a:extLst>
              <a:ext uri="{FF2B5EF4-FFF2-40B4-BE49-F238E27FC236}">
                <a16:creationId xmlns:a16="http://schemas.microsoft.com/office/drawing/2014/main" id="{6F25DB05-C55D-4740-8CFA-93A6CC4D6747}"/>
              </a:ext>
            </a:extLst>
          </p:cNvPr>
          <p:cNvSpPr/>
          <p:nvPr/>
        </p:nvSpPr>
        <p:spPr>
          <a:xfrm rot="13458179">
            <a:off x="9185275" y="-122238"/>
            <a:ext cx="658813" cy="2955926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noProof="1"/>
          </a:p>
        </p:txBody>
      </p:sp>
      <p:sp>
        <p:nvSpPr>
          <p:cNvPr id="36875" name="TextBox 72">
            <a:extLst>
              <a:ext uri="{FF2B5EF4-FFF2-40B4-BE49-F238E27FC236}">
                <a16:creationId xmlns:a16="http://schemas.microsoft.com/office/drawing/2014/main" id="{8C58D2BD-6E84-F84F-B1B5-14894710F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8" y="1658938"/>
            <a:ext cx="87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客户端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be 393">
            <a:extLst>
              <a:ext uri="{FF2B5EF4-FFF2-40B4-BE49-F238E27FC236}">
                <a16:creationId xmlns:a16="http://schemas.microsoft.com/office/drawing/2014/main" id="{E1ABFD31-73D2-3547-9A83-4D158C0F2015}"/>
              </a:ext>
            </a:extLst>
          </p:cNvPr>
          <p:cNvSpPr/>
          <p:nvPr/>
        </p:nvSpPr>
        <p:spPr>
          <a:xfrm>
            <a:off x="7010400" y="4629150"/>
            <a:ext cx="4098925" cy="1663700"/>
          </a:xfrm>
          <a:prstGeom prst="cube">
            <a:avLst>
              <a:gd name="adj" fmla="val 6731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noProof="1">
                <a:solidFill>
                  <a:schemeClr val="tx1"/>
                </a:solidFill>
              </a:rPr>
              <a:t>OS</a:t>
            </a:r>
          </a:p>
        </p:txBody>
      </p:sp>
      <p:grpSp>
        <p:nvGrpSpPr>
          <p:cNvPr id="37890" name="Group 319">
            <a:extLst>
              <a:ext uri="{FF2B5EF4-FFF2-40B4-BE49-F238E27FC236}">
                <a16:creationId xmlns:a16="http://schemas.microsoft.com/office/drawing/2014/main" id="{F99F9D28-6790-7C4D-95C6-77878F346F3B}"/>
              </a:ext>
            </a:extLst>
          </p:cNvPr>
          <p:cNvGrpSpPr>
            <a:grpSpLocks/>
          </p:cNvGrpSpPr>
          <p:nvPr/>
        </p:nvGrpSpPr>
        <p:grpSpPr bwMode="auto">
          <a:xfrm>
            <a:off x="7024688" y="3519488"/>
            <a:ext cx="4021137" cy="1957387"/>
            <a:chOff x="6611951" y="2915205"/>
            <a:chExt cx="3749502" cy="1956377"/>
          </a:xfrm>
        </p:grpSpPr>
        <p:sp>
          <p:nvSpPr>
            <p:cNvPr id="312" name="Cube 311">
              <a:extLst>
                <a:ext uri="{FF2B5EF4-FFF2-40B4-BE49-F238E27FC236}">
                  <a16:creationId xmlns:a16="http://schemas.microsoft.com/office/drawing/2014/main" id="{6D34EF61-9E74-A440-8C4C-D827C044D955}"/>
                </a:ext>
              </a:extLst>
            </p:cNvPr>
            <p:cNvSpPr/>
            <p:nvPr/>
          </p:nvSpPr>
          <p:spPr>
            <a:xfrm>
              <a:off x="6611951" y="2915205"/>
              <a:ext cx="2639306" cy="1956377"/>
            </a:xfrm>
            <a:prstGeom prst="cube">
              <a:avLst>
                <a:gd name="adj" fmla="val 55152"/>
              </a:avLst>
            </a:prstGeom>
            <a:solidFill>
              <a:srgbClr val="5A9BD4">
                <a:alpha val="17000"/>
              </a:srgbClr>
            </a:solidFill>
            <a:ln>
              <a:solidFill>
                <a:srgbClr val="5A9B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5A9BD4"/>
                  </a:solidFill>
                </a:rPr>
                <a:t>插件</a:t>
              </a:r>
            </a:p>
          </p:txBody>
        </p:sp>
        <p:sp>
          <p:nvSpPr>
            <p:cNvPr id="316" name="Cube 315">
              <a:extLst>
                <a:ext uri="{FF2B5EF4-FFF2-40B4-BE49-F238E27FC236}">
                  <a16:creationId xmlns:a16="http://schemas.microsoft.com/office/drawing/2014/main" id="{527FFAF4-EE37-084D-A99E-0C3B2760D7C8}"/>
                </a:ext>
              </a:extLst>
            </p:cNvPr>
            <p:cNvSpPr/>
            <p:nvPr/>
          </p:nvSpPr>
          <p:spPr>
            <a:xfrm>
              <a:off x="8411949" y="3375342"/>
              <a:ext cx="1949504" cy="1362958"/>
            </a:xfrm>
            <a:prstGeom prst="cube">
              <a:avLst>
                <a:gd name="adj" fmla="val 80017"/>
              </a:avLst>
            </a:prstGeom>
            <a:solidFill>
              <a:srgbClr val="8A8888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noProof="1">
                  <a:solidFill>
                    <a:schemeClr val="bg1"/>
                  </a:solidFill>
                </a:rPr>
                <a:t>OCI</a:t>
              </a:r>
              <a:endParaRPr lang="en-US" sz="1600" noProof="1">
                <a:solidFill>
                  <a:schemeClr val="bg1"/>
                </a:solidFill>
              </a:endParaRPr>
            </a:p>
          </p:txBody>
        </p:sp>
        <p:sp>
          <p:nvSpPr>
            <p:cNvPr id="315" name="Cube 314">
              <a:extLst>
                <a:ext uri="{FF2B5EF4-FFF2-40B4-BE49-F238E27FC236}">
                  <a16:creationId xmlns:a16="http://schemas.microsoft.com/office/drawing/2014/main" id="{5379705D-DFC4-B746-8657-279E14B18499}"/>
                </a:ext>
              </a:extLst>
            </p:cNvPr>
            <p:cNvSpPr/>
            <p:nvPr/>
          </p:nvSpPr>
          <p:spPr>
            <a:xfrm>
              <a:off x="8407508" y="3018339"/>
              <a:ext cx="1950985" cy="1362959"/>
            </a:xfrm>
            <a:prstGeom prst="cube">
              <a:avLst>
                <a:gd name="adj" fmla="val 80017"/>
              </a:avLst>
            </a:prstGeom>
            <a:solidFill>
              <a:srgbClr val="F99402">
                <a:alpha val="17000"/>
              </a:srgbClr>
            </a:solidFill>
            <a:ln>
              <a:solidFill>
                <a:srgbClr val="F994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F99402"/>
                  </a:solidFill>
                </a:rPr>
                <a:t>Shim</a:t>
              </a:r>
            </a:p>
          </p:txBody>
        </p:sp>
      </p:grpSp>
      <p:grpSp>
        <p:nvGrpSpPr>
          <p:cNvPr id="37891" name="Group 406">
            <a:extLst>
              <a:ext uri="{FF2B5EF4-FFF2-40B4-BE49-F238E27FC236}">
                <a16:creationId xmlns:a16="http://schemas.microsoft.com/office/drawing/2014/main" id="{4294A2DE-68F3-1D42-B769-7FC7BC04C081}"/>
              </a:ext>
            </a:extLst>
          </p:cNvPr>
          <p:cNvGrpSpPr>
            <a:grpSpLocks/>
          </p:cNvGrpSpPr>
          <p:nvPr/>
        </p:nvGrpSpPr>
        <p:grpSpPr bwMode="auto">
          <a:xfrm>
            <a:off x="8948738" y="3511550"/>
            <a:ext cx="2157412" cy="1941513"/>
            <a:chOff x="8864668" y="3497130"/>
            <a:chExt cx="2156967" cy="1940670"/>
          </a:xfrm>
        </p:grpSpPr>
        <p:sp>
          <p:nvSpPr>
            <p:cNvPr id="405" name="Cube 404">
              <a:extLst>
                <a:ext uri="{FF2B5EF4-FFF2-40B4-BE49-F238E27FC236}">
                  <a16:creationId xmlns:a16="http://schemas.microsoft.com/office/drawing/2014/main" id="{CCA0E3D4-2FA9-1D49-ABE4-919AEEA7A50D}"/>
                </a:ext>
              </a:extLst>
            </p:cNvPr>
            <p:cNvSpPr/>
            <p:nvPr/>
          </p:nvSpPr>
          <p:spPr>
            <a:xfrm>
              <a:off x="8864668" y="3497130"/>
              <a:ext cx="2156967" cy="1940670"/>
            </a:xfrm>
            <a:prstGeom prst="cube">
              <a:avLst>
                <a:gd name="adj" fmla="val 54600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Runtime</a:t>
              </a:r>
            </a:p>
          </p:txBody>
        </p:sp>
        <p:pic>
          <p:nvPicPr>
            <p:cNvPr id="37934" name="object 134">
              <a:extLst>
                <a:ext uri="{FF2B5EF4-FFF2-40B4-BE49-F238E27FC236}">
                  <a16:creationId xmlns:a16="http://schemas.microsoft.com/office/drawing/2014/main" id="{CB8A0D2F-EE9B-9940-852A-49A2982DCDD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4206" y="5111369"/>
              <a:ext cx="234824" cy="273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892" name="Group 333">
            <a:extLst>
              <a:ext uri="{FF2B5EF4-FFF2-40B4-BE49-F238E27FC236}">
                <a16:creationId xmlns:a16="http://schemas.microsoft.com/office/drawing/2014/main" id="{B460F136-BFE9-1D4E-A824-C2C65F273143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698750"/>
            <a:ext cx="4014788" cy="1663700"/>
            <a:chOff x="6889310" y="622458"/>
            <a:chExt cx="3626289" cy="1663542"/>
          </a:xfrm>
        </p:grpSpPr>
        <p:sp>
          <p:nvSpPr>
            <p:cNvPr id="322" name="Cube 321">
              <a:extLst>
                <a:ext uri="{FF2B5EF4-FFF2-40B4-BE49-F238E27FC236}">
                  <a16:creationId xmlns:a16="http://schemas.microsoft.com/office/drawing/2014/main" id="{373F88D2-650D-194B-877B-AD20F3F207F5}"/>
                </a:ext>
              </a:extLst>
            </p:cNvPr>
            <p:cNvSpPr/>
            <p:nvPr/>
          </p:nvSpPr>
          <p:spPr>
            <a:xfrm>
              <a:off x="6998520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存储</a:t>
              </a:r>
            </a:p>
          </p:txBody>
        </p:sp>
        <p:sp>
          <p:nvSpPr>
            <p:cNvPr id="331" name="Cube 330">
              <a:extLst>
                <a:ext uri="{FF2B5EF4-FFF2-40B4-BE49-F238E27FC236}">
                  <a16:creationId xmlns:a16="http://schemas.microsoft.com/office/drawing/2014/main" id="{99BD7D41-ED03-C148-990A-C92E6AEDA452}"/>
                </a:ext>
              </a:extLst>
            </p:cNvPr>
            <p:cNvSpPr/>
            <p:nvPr/>
          </p:nvSpPr>
          <p:spPr>
            <a:xfrm>
              <a:off x="7863113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快照</a:t>
              </a:r>
            </a:p>
          </p:txBody>
        </p:sp>
        <p:sp>
          <p:nvSpPr>
            <p:cNvPr id="332" name="Cube 331">
              <a:extLst>
                <a:ext uri="{FF2B5EF4-FFF2-40B4-BE49-F238E27FC236}">
                  <a16:creationId xmlns:a16="http://schemas.microsoft.com/office/drawing/2014/main" id="{164DA44E-739F-3042-95B7-E357410B5507}"/>
                </a:ext>
              </a:extLst>
            </p:cNvPr>
            <p:cNvSpPr/>
            <p:nvPr/>
          </p:nvSpPr>
          <p:spPr>
            <a:xfrm>
              <a:off x="8727706" y="779363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运行时</a:t>
              </a:r>
            </a:p>
          </p:txBody>
        </p:sp>
        <p:sp>
          <p:nvSpPr>
            <p:cNvPr id="333" name="Cube 332">
              <a:extLst>
                <a:ext uri="{FF2B5EF4-FFF2-40B4-BE49-F238E27FC236}">
                  <a16:creationId xmlns:a16="http://schemas.microsoft.com/office/drawing/2014/main" id="{D96F149A-34D9-F04A-9E57-F75A3A533FBB}"/>
                </a:ext>
              </a:extLst>
            </p:cNvPr>
            <p:cNvSpPr/>
            <p:nvPr/>
          </p:nvSpPr>
          <p:spPr>
            <a:xfrm>
              <a:off x="6889310" y="622458"/>
              <a:ext cx="3626289" cy="1663542"/>
            </a:xfrm>
            <a:prstGeom prst="cube">
              <a:avLst>
                <a:gd name="adj" fmla="val 67310"/>
              </a:avLst>
            </a:prstGeom>
            <a:solidFill>
              <a:srgbClr val="872A88">
                <a:alpha val="36526"/>
              </a:srgbClr>
            </a:solidFill>
            <a:ln>
              <a:solidFill>
                <a:srgbClr val="872A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  <p:grpSp>
        <p:nvGrpSpPr>
          <p:cNvPr id="37893" name="Group 342">
            <a:extLst>
              <a:ext uri="{FF2B5EF4-FFF2-40B4-BE49-F238E27FC236}">
                <a16:creationId xmlns:a16="http://schemas.microsoft.com/office/drawing/2014/main" id="{92E20284-FAE9-384B-8200-E12157B7B2A0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105025"/>
            <a:ext cx="4014788" cy="1462088"/>
            <a:chOff x="1850238" y="4656905"/>
            <a:chExt cx="4014760" cy="1649668"/>
          </a:xfrm>
        </p:grpSpPr>
        <p:grpSp>
          <p:nvGrpSpPr>
            <p:cNvPr id="37925" name="Group 228">
              <a:extLst>
                <a:ext uri="{FF2B5EF4-FFF2-40B4-BE49-F238E27FC236}">
                  <a16:creationId xmlns:a16="http://schemas.microsoft.com/office/drawing/2014/main" id="{33DB4640-A807-6D43-89D9-4E5B5F16C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0243" y="4970845"/>
              <a:ext cx="2503001" cy="899135"/>
              <a:chOff x="2653639" y="4259154"/>
              <a:chExt cx="2136777" cy="1045489"/>
            </a:xfrm>
          </p:grpSpPr>
          <p:sp>
            <p:nvSpPr>
              <p:cNvPr id="37927" name="object 53">
                <a:extLst>
                  <a:ext uri="{FF2B5EF4-FFF2-40B4-BE49-F238E27FC236}">
                    <a16:creationId xmlns:a16="http://schemas.microsoft.com/office/drawing/2014/main" id="{D3D26845-9BE7-3B45-9CFD-B741F5DDB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41" y="4646783"/>
                <a:ext cx="2136775" cy="657860"/>
              </a:xfrm>
              <a:custGeom>
                <a:avLst/>
                <a:gdLst>
                  <a:gd name="T0" fmla="*/ 1068207 w 2136775"/>
                  <a:gd name="T1" fmla="*/ 657745 h 657860"/>
                  <a:gd name="T2" fmla="*/ 997972 w 2136775"/>
                  <a:gd name="T3" fmla="*/ 657046 h 657860"/>
                  <a:gd name="T4" fmla="*/ 928950 w 2136775"/>
                  <a:gd name="T5" fmla="*/ 654976 h 657860"/>
                  <a:gd name="T6" fmla="*/ 861282 w 2136775"/>
                  <a:gd name="T7" fmla="*/ 651580 h 657860"/>
                  <a:gd name="T8" fmla="*/ 795109 w 2136775"/>
                  <a:gd name="T9" fmla="*/ 646900 h 657860"/>
                  <a:gd name="T10" fmla="*/ 730571 w 2136775"/>
                  <a:gd name="T11" fmla="*/ 640979 h 657860"/>
                  <a:gd name="T12" fmla="*/ 667809 w 2136775"/>
                  <a:gd name="T13" fmla="*/ 633862 h 657860"/>
                  <a:gd name="T14" fmla="*/ 606964 w 2136775"/>
                  <a:gd name="T15" fmla="*/ 625592 h 657860"/>
                  <a:gd name="T16" fmla="*/ 548177 w 2136775"/>
                  <a:gd name="T17" fmla="*/ 616211 h 657860"/>
                  <a:gd name="T18" fmla="*/ 491588 w 2136775"/>
                  <a:gd name="T19" fmla="*/ 605763 h 657860"/>
                  <a:gd name="T20" fmla="*/ 437338 w 2136775"/>
                  <a:gd name="T21" fmla="*/ 594292 h 657860"/>
                  <a:gd name="T22" fmla="*/ 385568 w 2136775"/>
                  <a:gd name="T23" fmla="*/ 581841 h 657860"/>
                  <a:gd name="T24" fmla="*/ 336418 w 2136775"/>
                  <a:gd name="T25" fmla="*/ 568453 h 657860"/>
                  <a:gd name="T26" fmla="*/ 290030 w 2136775"/>
                  <a:gd name="T27" fmla="*/ 554171 h 657860"/>
                  <a:gd name="T28" fmla="*/ 246545 w 2136775"/>
                  <a:gd name="T29" fmla="*/ 539039 h 657860"/>
                  <a:gd name="T30" fmla="*/ 206102 w 2136775"/>
                  <a:gd name="T31" fmla="*/ 523101 h 657860"/>
                  <a:gd name="T32" fmla="*/ 168842 w 2136775"/>
                  <a:gd name="T33" fmla="*/ 506399 h 657860"/>
                  <a:gd name="T34" fmla="*/ 134908 w 2136775"/>
                  <a:gd name="T35" fmla="*/ 488976 h 657860"/>
                  <a:gd name="T36" fmla="*/ 77574 w 2136775"/>
                  <a:gd name="T37" fmla="*/ 452145 h 657860"/>
                  <a:gd name="T38" fmla="*/ 35228 w 2136775"/>
                  <a:gd name="T39" fmla="*/ 412952 h 657860"/>
                  <a:gd name="T40" fmla="*/ 8994 w 2136775"/>
                  <a:gd name="T41" fmla="*/ 371746 h 657860"/>
                  <a:gd name="T42" fmla="*/ 0 w 2136775"/>
                  <a:gd name="T43" fmla="*/ 328872 h 657860"/>
                  <a:gd name="T44" fmla="*/ 0 w 2136775"/>
                  <a:gd name="T45" fmla="*/ 0 h 657860"/>
                  <a:gd name="T46" fmla="*/ 2136415 w 2136775"/>
                  <a:gd name="T47" fmla="*/ 0 h 657860"/>
                  <a:gd name="T48" fmla="*/ 2136415 w 2136775"/>
                  <a:gd name="T49" fmla="*/ 328872 h 657860"/>
                  <a:gd name="T50" fmla="*/ 2127421 w 2136775"/>
                  <a:gd name="T51" fmla="*/ 371746 h 657860"/>
                  <a:gd name="T52" fmla="*/ 2101187 w 2136775"/>
                  <a:gd name="T53" fmla="*/ 412952 h 657860"/>
                  <a:gd name="T54" fmla="*/ 2058841 w 2136775"/>
                  <a:gd name="T55" fmla="*/ 452145 h 657860"/>
                  <a:gd name="T56" fmla="*/ 2001507 w 2136775"/>
                  <a:gd name="T57" fmla="*/ 488976 h 657860"/>
                  <a:gd name="T58" fmla="*/ 1967573 w 2136775"/>
                  <a:gd name="T59" fmla="*/ 506399 h 657860"/>
                  <a:gd name="T60" fmla="*/ 1930313 w 2136775"/>
                  <a:gd name="T61" fmla="*/ 523101 h 657860"/>
                  <a:gd name="T62" fmla="*/ 1889871 w 2136775"/>
                  <a:gd name="T63" fmla="*/ 539039 h 657860"/>
                  <a:gd name="T64" fmla="*/ 1846385 w 2136775"/>
                  <a:gd name="T65" fmla="*/ 554171 h 657860"/>
                  <a:gd name="T66" fmla="*/ 1799997 w 2136775"/>
                  <a:gd name="T67" fmla="*/ 568453 h 657860"/>
                  <a:gd name="T68" fmla="*/ 1750847 w 2136775"/>
                  <a:gd name="T69" fmla="*/ 581841 h 657860"/>
                  <a:gd name="T70" fmla="*/ 1699077 w 2136775"/>
                  <a:gd name="T71" fmla="*/ 594292 h 657860"/>
                  <a:gd name="T72" fmla="*/ 1644828 w 2136775"/>
                  <a:gd name="T73" fmla="*/ 605763 h 657860"/>
                  <a:gd name="T74" fmla="*/ 1588238 w 2136775"/>
                  <a:gd name="T75" fmla="*/ 616211 h 657860"/>
                  <a:gd name="T76" fmla="*/ 1529451 w 2136775"/>
                  <a:gd name="T77" fmla="*/ 625592 h 657860"/>
                  <a:gd name="T78" fmla="*/ 1468606 w 2136775"/>
                  <a:gd name="T79" fmla="*/ 633862 h 657860"/>
                  <a:gd name="T80" fmla="*/ 1405844 w 2136775"/>
                  <a:gd name="T81" fmla="*/ 640979 h 657860"/>
                  <a:gd name="T82" fmla="*/ 1341306 w 2136775"/>
                  <a:gd name="T83" fmla="*/ 646900 h 657860"/>
                  <a:gd name="T84" fmla="*/ 1275132 w 2136775"/>
                  <a:gd name="T85" fmla="*/ 651580 h 657860"/>
                  <a:gd name="T86" fmla="*/ 1207464 w 2136775"/>
                  <a:gd name="T87" fmla="*/ 654976 h 657860"/>
                  <a:gd name="T88" fmla="*/ 1138442 w 2136775"/>
                  <a:gd name="T89" fmla="*/ 657046 h 657860"/>
                  <a:gd name="T90" fmla="*/ 1068207 w 2136775"/>
                  <a:gd name="T91" fmla="*/ 657745 h 65786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136775" h="657860">
                    <a:moveTo>
                      <a:pt x="1068207" y="657745"/>
                    </a:moveTo>
                    <a:lnTo>
                      <a:pt x="997972" y="657046"/>
                    </a:lnTo>
                    <a:lnTo>
                      <a:pt x="928950" y="654976"/>
                    </a:lnTo>
                    <a:lnTo>
                      <a:pt x="861282" y="651580"/>
                    </a:lnTo>
                    <a:lnTo>
                      <a:pt x="795109" y="646900"/>
                    </a:lnTo>
                    <a:lnTo>
                      <a:pt x="730571" y="640979"/>
                    </a:lnTo>
                    <a:lnTo>
                      <a:pt x="667809" y="633862"/>
                    </a:lnTo>
                    <a:lnTo>
                      <a:pt x="606964" y="625592"/>
                    </a:lnTo>
                    <a:lnTo>
                      <a:pt x="548177" y="616211"/>
                    </a:lnTo>
                    <a:lnTo>
                      <a:pt x="491588" y="605763"/>
                    </a:lnTo>
                    <a:lnTo>
                      <a:pt x="437338" y="594292"/>
                    </a:lnTo>
                    <a:lnTo>
                      <a:pt x="385568" y="581841"/>
                    </a:lnTo>
                    <a:lnTo>
                      <a:pt x="336418" y="568453"/>
                    </a:lnTo>
                    <a:lnTo>
                      <a:pt x="290030" y="554171"/>
                    </a:lnTo>
                    <a:lnTo>
                      <a:pt x="246545" y="539039"/>
                    </a:lnTo>
                    <a:lnTo>
                      <a:pt x="206102" y="523101"/>
                    </a:lnTo>
                    <a:lnTo>
                      <a:pt x="168842" y="506399"/>
                    </a:lnTo>
                    <a:lnTo>
                      <a:pt x="134908" y="488976"/>
                    </a:lnTo>
                    <a:lnTo>
                      <a:pt x="77574" y="452145"/>
                    </a:lnTo>
                    <a:lnTo>
                      <a:pt x="35228" y="412952"/>
                    </a:lnTo>
                    <a:lnTo>
                      <a:pt x="8994" y="371746"/>
                    </a:lnTo>
                    <a:lnTo>
                      <a:pt x="0" y="328872"/>
                    </a:lnTo>
                    <a:lnTo>
                      <a:pt x="0" y="0"/>
                    </a:lnTo>
                    <a:lnTo>
                      <a:pt x="2136415" y="0"/>
                    </a:lnTo>
                    <a:lnTo>
                      <a:pt x="2136415" y="328872"/>
                    </a:lnTo>
                    <a:lnTo>
                      <a:pt x="2127421" y="371746"/>
                    </a:lnTo>
                    <a:lnTo>
                      <a:pt x="2101187" y="412952"/>
                    </a:lnTo>
                    <a:lnTo>
                      <a:pt x="2058841" y="452145"/>
                    </a:lnTo>
                    <a:lnTo>
                      <a:pt x="2001507" y="488976"/>
                    </a:lnTo>
                    <a:lnTo>
                      <a:pt x="1967573" y="506399"/>
                    </a:lnTo>
                    <a:lnTo>
                      <a:pt x="1930313" y="523101"/>
                    </a:lnTo>
                    <a:lnTo>
                      <a:pt x="1889871" y="539039"/>
                    </a:lnTo>
                    <a:lnTo>
                      <a:pt x="1846385" y="554171"/>
                    </a:lnTo>
                    <a:lnTo>
                      <a:pt x="1799997" y="568453"/>
                    </a:lnTo>
                    <a:lnTo>
                      <a:pt x="1750847" y="581841"/>
                    </a:lnTo>
                    <a:lnTo>
                      <a:pt x="1699077" y="594292"/>
                    </a:lnTo>
                    <a:lnTo>
                      <a:pt x="1644828" y="605763"/>
                    </a:lnTo>
                    <a:lnTo>
                      <a:pt x="1588238" y="616211"/>
                    </a:lnTo>
                    <a:lnTo>
                      <a:pt x="1529451" y="625592"/>
                    </a:lnTo>
                    <a:lnTo>
                      <a:pt x="1468606" y="633862"/>
                    </a:lnTo>
                    <a:lnTo>
                      <a:pt x="1405844" y="640979"/>
                    </a:lnTo>
                    <a:lnTo>
                      <a:pt x="1341306" y="646900"/>
                    </a:lnTo>
                    <a:lnTo>
                      <a:pt x="1275132" y="651580"/>
                    </a:lnTo>
                    <a:lnTo>
                      <a:pt x="1207464" y="654976"/>
                    </a:lnTo>
                    <a:lnTo>
                      <a:pt x="1138442" y="657046"/>
                    </a:lnTo>
                    <a:lnTo>
                      <a:pt x="1068207" y="657745"/>
                    </a:lnTo>
                    <a:close/>
                  </a:path>
                </a:pathLst>
              </a:custGeom>
              <a:solidFill>
                <a:srgbClr val="22823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37928" name="object 54">
                <a:extLst>
                  <a:ext uri="{FF2B5EF4-FFF2-40B4-BE49-F238E27FC236}">
                    <a16:creationId xmlns:a16="http://schemas.microsoft.com/office/drawing/2014/main" id="{30547F28-A053-F34D-89CD-B9FECCF67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39" y="4259154"/>
                <a:ext cx="2136775" cy="774066"/>
              </a:xfrm>
              <a:custGeom>
                <a:avLst/>
                <a:gdLst>
                  <a:gd name="T0" fmla="*/ 0 w 2136775"/>
                  <a:gd name="T1" fmla="*/ 0 h 774064"/>
                  <a:gd name="T2" fmla="*/ 2136775 w 2136775"/>
                  <a:gd name="T3" fmla="*/ 774064 h 774064"/>
                </a:gdLst>
                <a:ahLst/>
                <a:cxnLst/>
                <a:rect l="T0" t="T1" r="T2" b="T3"/>
                <a:pathLst>
                  <a:path w="2136775" h="774064">
                    <a:moveTo>
                      <a:pt x="1068209" y="773442"/>
                    </a:moveTo>
                    <a:lnTo>
                      <a:pt x="1000654" y="772682"/>
                    </a:lnTo>
                    <a:lnTo>
                      <a:pt x="934215" y="770429"/>
                    </a:lnTo>
                    <a:lnTo>
                      <a:pt x="869018" y="766731"/>
                    </a:lnTo>
                    <a:lnTo>
                      <a:pt x="805188" y="761632"/>
                    </a:lnTo>
                    <a:lnTo>
                      <a:pt x="742850" y="755177"/>
                    </a:lnTo>
                    <a:lnTo>
                      <a:pt x="682129" y="747412"/>
                    </a:lnTo>
                    <a:lnTo>
                      <a:pt x="623150" y="738382"/>
                    </a:lnTo>
                    <a:lnTo>
                      <a:pt x="566038" y="728132"/>
                    </a:lnTo>
                    <a:lnTo>
                      <a:pt x="510919" y="716708"/>
                    </a:lnTo>
                    <a:lnTo>
                      <a:pt x="457918" y="704155"/>
                    </a:lnTo>
                    <a:lnTo>
                      <a:pt x="407159" y="690518"/>
                    </a:lnTo>
                    <a:lnTo>
                      <a:pt x="358769" y="675843"/>
                    </a:lnTo>
                    <a:lnTo>
                      <a:pt x="312871" y="660174"/>
                    </a:lnTo>
                    <a:lnTo>
                      <a:pt x="269591" y="643558"/>
                    </a:lnTo>
                    <a:lnTo>
                      <a:pt x="229055" y="626039"/>
                    </a:lnTo>
                    <a:lnTo>
                      <a:pt x="191387" y="607663"/>
                    </a:lnTo>
                    <a:lnTo>
                      <a:pt x="156713" y="588475"/>
                    </a:lnTo>
                    <a:lnTo>
                      <a:pt x="96845" y="547845"/>
                    </a:lnTo>
                    <a:lnTo>
                      <a:pt x="50453" y="504510"/>
                    </a:lnTo>
                    <a:lnTo>
                      <a:pt x="18538" y="458834"/>
                    </a:lnTo>
                    <a:lnTo>
                      <a:pt x="2101" y="411178"/>
                    </a:lnTo>
                    <a:lnTo>
                      <a:pt x="0" y="386721"/>
                    </a:lnTo>
                    <a:lnTo>
                      <a:pt x="2101" y="362264"/>
                    </a:lnTo>
                    <a:lnTo>
                      <a:pt x="18538" y="314608"/>
                    </a:lnTo>
                    <a:lnTo>
                      <a:pt x="50453" y="268932"/>
                    </a:lnTo>
                    <a:lnTo>
                      <a:pt x="96845" y="225597"/>
                    </a:lnTo>
                    <a:lnTo>
                      <a:pt x="156713" y="184967"/>
                    </a:lnTo>
                    <a:lnTo>
                      <a:pt x="191387" y="165779"/>
                    </a:lnTo>
                    <a:lnTo>
                      <a:pt x="229055" y="147403"/>
                    </a:lnTo>
                    <a:lnTo>
                      <a:pt x="269591" y="129884"/>
                    </a:lnTo>
                    <a:lnTo>
                      <a:pt x="312871" y="113268"/>
                    </a:lnTo>
                    <a:lnTo>
                      <a:pt x="358769" y="97599"/>
                    </a:lnTo>
                    <a:lnTo>
                      <a:pt x="407159" y="82924"/>
                    </a:lnTo>
                    <a:lnTo>
                      <a:pt x="457918" y="69287"/>
                    </a:lnTo>
                    <a:lnTo>
                      <a:pt x="510919" y="56734"/>
                    </a:lnTo>
                    <a:lnTo>
                      <a:pt x="566038" y="45310"/>
                    </a:lnTo>
                    <a:lnTo>
                      <a:pt x="623150" y="35060"/>
                    </a:lnTo>
                    <a:lnTo>
                      <a:pt x="682129" y="26030"/>
                    </a:lnTo>
                    <a:lnTo>
                      <a:pt x="742850" y="18265"/>
                    </a:lnTo>
                    <a:lnTo>
                      <a:pt x="805188" y="11810"/>
                    </a:lnTo>
                    <a:lnTo>
                      <a:pt x="869018" y="6711"/>
                    </a:lnTo>
                    <a:lnTo>
                      <a:pt x="934215" y="3013"/>
                    </a:lnTo>
                    <a:lnTo>
                      <a:pt x="1000654" y="760"/>
                    </a:lnTo>
                    <a:lnTo>
                      <a:pt x="1068209" y="0"/>
                    </a:lnTo>
                    <a:lnTo>
                      <a:pt x="1135764" y="760"/>
                    </a:lnTo>
                    <a:lnTo>
                      <a:pt x="1202203" y="3013"/>
                    </a:lnTo>
                    <a:lnTo>
                      <a:pt x="1267400" y="6711"/>
                    </a:lnTo>
                    <a:lnTo>
                      <a:pt x="1331230" y="11810"/>
                    </a:lnTo>
                    <a:lnTo>
                      <a:pt x="1393568" y="18265"/>
                    </a:lnTo>
                    <a:lnTo>
                      <a:pt x="1454289" y="26030"/>
                    </a:lnTo>
                    <a:lnTo>
                      <a:pt x="1513268" y="35060"/>
                    </a:lnTo>
                    <a:lnTo>
                      <a:pt x="1570379" y="45310"/>
                    </a:lnTo>
                    <a:lnTo>
                      <a:pt x="1625498" y="56734"/>
                    </a:lnTo>
                    <a:lnTo>
                      <a:pt x="1678500" y="69287"/>
                    </a:lnTo>
                    <a:lnTo>
                      <a:pt x="1729258" y="82924"/>
                    </a:lnTo>
                    <a:lnTo>
                      <a:pt x="1777649" y="97599"/>
                    </a:lnTo>
                    <a:lnTo>
                      <a:pt x="1823547" y="113268"/>
                    </a:lnTo>
                    <a:lnTo>
                      <a:pt x="1866826" y="129884"/>
                    </a:lnTo>
                    <a:lnTo>
                      <a:pt x="1907363" y="147403"/>
                    </a:lnTo>
                    <a:lnTo>
                      <a:pt x="1945031" y="165779"/>
                    </a:lnTo>
                    <a:lnTo>
                      <a:pt x="1979705" y="184967"/>
                    </a:lnTo>
                    <a:lnTo>
                      <a:pt x="2039572" y="225597"/>
                    </a:lnTo>
                    <a:lnTo>
                      <a:pt x="2085964" y="268932"/>
                    </a:lnTo>
                    <a:lnTo>
                      <a:pt x="2117879" y="314608"/>
                    </a:lnTo>
                    <a:lnTo>
                      <a:pt x="2134316" y="362264"/>
                    </a:lnTo>
                    <a:lnTo>
                      <a:pt x="2136418" y="386721"/>
                    </a:lnTo>
                    <a:lnTo>
                      <a:pt x="2134316" y="411178"/>
                    </a:lnTo>
                    <a:lnTo>
                      <a:pt x="2117879" y="458834"/>
                    </a:lnTo>
                    <a:lnTo>
                      <a:pt x="2085964" y="504510"/>
                    </a:lnTo>
                    <a:lnTo>
                      <a:pt x="2039572" y="547845"/>
                    </a:lnTo>
                    <a:lnTo>
                      <a:pt x="1979705" y="588475"/>
                    </a:lnTo>
                    <a:lnTo>
                      <a:pt x="1945031" y="607663"/>
                    </a:lnTo>
                    <a:lnTo>
                      <a:pt x="1907363" y="626039"/>
                    </a:lnTo>
                    <a:lnTo>
                      <a:pt x="1866826" y="643558"/>
                    </a:lnTo>
                    <a:lnTo>
                      <a:pt x="1823547" y="660174"/>
                    </a:lnTo>
                    <a:lnTo>
                      <a:pt x="1777649" y="675843"/>
                    </a:lnTo>
                    <a:lnTo>
                      <a:pt x="1729258" y="690518"/>
                    </a:lnTo>
                    <a:lnTo>
                      <a:pt x="1678500" y="704155"/>
                    </a:lnTo>
                    <a:lnTo>
                      <a:pt x="1625498" y="716708"/>
                    </a:lnTo>
                    <a:lnTo>
                      <a:pt x="1570379" y="728132"/>
                    </a:lnTo>
                    <a:lnTo>
                      <a:pt x="1513268" y="738382"/>
                    </a:lnTo>
                    <a:lnTo>
                      <a:pt x="1454289" y="747412"/>
                    </a:lnTo>
                    <a:lnTo>
                      <a:pt x="1393568" y="755177"/>
                    </a:lnTo>
                    <a:lnTo>
                      <a:pt x="1331230" y="761632"/>
                    </a:lnTo>
                    <a:lnTo>
                      <a:pt x="1267400" y="766731"/>
                    </a:lnTo>
                    <a:lnTo>
                      <a:pt x="1202203" y="770429"/>
                    </a:lnTo>
                    <a:lnTo>
                      <a:pt x="1135764" y="772682"/>
                    </a:lnTo>
                    <a:lnTo>
                      <a:pt x="1068209" y="773442"/>
                    </a:lnTo>
                    <a:close/>
                  </a:path>
                </a:pathLst>
              </a:custGeom>
              <a:solidFill>
                <a:srgbClr val="00A53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/>
                  <a:t>Metadata</a:t>
                </a:r>
                <a:r>
                  <a:rPr lang="zh-CN" altLang="en-US" sz="1800"/>
                  <a:t> 存储</a:t>
                </a:r>
                <a:endParaRPr lang="en-US" altLang="en-CN" sz="1800"/>
              </a:p>
            </p:txBody>
          </p:sp>
        </p:grpSp>
        <p:sp>
          <p:nvSpPr>
            <p:cNvPr id="335" name="Cube 334">
              <a:extLst>
                <a:ext uri="{FF2B5EF4-FFF2-40B4-BE49-F238E27FC236}">
                  <a16:creationId xmlns:a16="http://schemas.microsoft.com/office/drawing/2014/main" id="{C8603560-C42D-C640-BAF0-933EB57DC757}"/>
                </a:ext>
              </a:extLst>
            </p:cNvPr>
            <p:cNvSpPr/>
            <p:nvPr/>
          </p:nvSpPr>
          <p:spPr>
            <a:xfrm>
              <a:off x="1850238" y="4656905"/>
              <a:ext cx="4014760" cy="1649668"/>
            </a:xfrm>
            <a:prstGeom prst="cube">
              <a:avLst>
                <a:gd name="adj" fmla="val 78343"/>
              </a:avLst>
            </a:prstGeom>
            <a:solidFill>
              <a:srgbClr val="68B625">
                <a:alpha val="19027"/>
              </a:srgbClr>
            </a:solidFill>
            <a:ln>
              <a:solidFill>
                <a:srgbClr val="86C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  <p:grpSp>
        <p:nvGrpSpPr>
          <p:cNvPr id="37894" name="Group 369">
            <a:extLst>
              <a:ext uri="{FF2B5EF4-FFF2-40B4-BE49-F238E27FC236}">
                <a16:creationId xmlns:a16="http://schemas.microsoft.com/office/drawing/2014/main" id="{2E707D31-0E3C-6F41-882D-5DAF9C463319}"/>
              </a:ext>
            </a:extLst>
          </p:cNvPr>
          <p:cNvGrpSpPr>
            <a:grpSpLocks/>
          </p:cNvGrpSpPr>
          <p:nvPr/>
        </p:nvGrpSpPr>
        <p:grpSpPr bwMode="auto">
          <a:xfrm>
            <a:off x="7024688" y="1771650"/>
            <a:ext cx="3973512" cy="1284288"/>
            <a:chOff x="1003866" y="4472420"/>
            <a:chExt cx="4868281" cy="1635144"/>
          </a:xfrm>
        </p:grpSpPr>
        <p:sp>
          <p:nvSpPr>
            <p:cNvPr id="353" name="Cube 352">
              <a:extLst>
                <a:ext uri="{FF2B5EF4-FFF2-40B4-BE49-F238E27FC236}">
                  <a16:creationId xmlns:a16="http://schemas.microsoft.com/office/drawing/2014/main" id="{6A88C3BF-2B4C-5C4F-AA29-A2E5C6851D39}"/>
                </a:ext>
              </a:extLst>
            </p:cNvPr>
            <p:cNvSpPr/>
            <p:nvPr/>
          </p:nvSpPr>
          <p:spPr>
            <a:xfrm>
              <a:off x="1937456" y="4472420"/>
              <a:ext cx="1474294" cy="62656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Container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59" name="Cube 358">
              <a:extLst>
                <a:ext uri="{FF2B5EF4-FFF2-40B4-BE49-F238E27FC236}">
                  <a16:creationId xmlns:a16="http://schemas.microsoft.com/office/drawing/2014/main" id="{62937E1A-7CD8-2545-83C6-1D82A4105037}"/>
                </a:ext>
              </a:extLst>
            </p:cNvPr>
            <p:cNvSpPr/>
            <p:nvPr/>
          </p:nvSpPr>
          <p:spPr>
            <a:xfrm>
              <a:off x="3158902" y="4476462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Image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0" name="Cube 359">
              <a:extLst>
                <a:ext uri="{FF2B5EF4-FFF2-40B4-BE49-F238E27FC236}">
                  <a16:creationId xmlns:a16="http://schemas.microsoft.com/office/drawing/2014/main" id="{AC19D8BD-2167-5848-95A2-9A705CB16B9D}"/>
                </a:ext>
              </a:extLst>
            </p:cNvPr>
            <p:cNvSpPr/>
            <p:nvPr/>
          </p:nvSpPr>
          <p:spPr>
            <a:xfrm>
              <a:off x="4395909" y="4472420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1" name="Cube 360">
              <a:extLst>
                <a:ext uri="{FF2B5EF4-FFF2-40B4-BE49-F238E27FC236}">
                  <a16:creationId xmlns:a16="http://schemas.microsoft.com/office/drawing/2014/main" id="{A06CD9F4-7AE0-E046-BE7F-2DBA5B60EFB5}"/>
                </a:ext>
              </a:extLst>
            </p:cNvPr>
            <p:cNvSpPr/>
            <p:nvPr/>
          </p:nvSpPr>
          <p:spPr>
            <a:xfrm>
              <a:off x="1474551" y="4973675"/>
              <a:ext cx="1476238" cy="62656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Namespace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2" name="Cube 361">
              <a:extLst>
                <a:ext uri="{FF2B5EF4-FFF2-40B4-BE49-F238E27FC236}">
                  <a16:creationId xmlns:a16="http://schemas.microsoft.com/office/drawing/2014/main" id="{8BB7650A-A00B-F14D-860C-A10BF9A92545}"/>
                </a:ext>
              </a:extLst>
            </p:cNvPr>
            <p:cNvSpPr/>
            <p:nvPr/>
          </p:nvSpPr>
          <p:spPr>
            <a:xfrm>
              <a:off x="2697942" y="4977718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Lease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3" name="Cube 362">
              <a:extLst>
                <a:ext uri="{FF2B5EF4-FFF2-40B4-BE49-F238E27FC236}">
                  <a16:creationId xmlns:a16="http://schemas.microsoft.com/office/drawing/2014/main" id="{8575ADE1-E0EC-8640-ADDE-063811742B55}"/>
                </a:ext>
              </a:extLst>
            </p:cNvPr>
            <p:cNvSpPr/>
            <p:nvPr/>
          </p:nvSpPr>
          <p:spPr>
            <a:xfrm>
              <a:off x="3934948" y="4973675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Content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7" name="Cube 366">
              <a:extLst>
                <a:ext uri="{FF2B5EF4-FFF2-40B4-BE49-F238E27FC236}">
                  <a16:creationId xmlns:a16="http://schemas.microsoft.com/office/drawing/2014/main" id="{F41B743F-5AC9-804C-BF7C-DCA14034ADA6}"/>
                </a:ext>
              </a:extLst>
            </p:cNvPr>
            <p:cNvSpPr/>
            <p:nvPr/>
          </p:nvSpPr>
          <p:spPr>
            <a:xfrm>
              <a:off x="1003866" y="5478973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Snapshot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8" name="Cube 367">
              <a:extLst>
                <a:ext uri="{FF2B5EF4-FFF2-40B4-BE49-F238E27FC236}">
                  <a16:creationId xmlns:a16="http://schemas.microsoft.com/office/drawing/2014/main" id="{CBC0A7EB-95F6-934A-A9E7-48226A79D5E2}"/>
                </a:ext>
              </a:extLst>
            </p:cNvPr>
            <p:cNvSpPr/>
            <p:nvPr/>
          </p:nvSpPr>
          <p:spPr>
            <a:xfrm>
              <a:off x="2227257" y="5483015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CRI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9" name="Cube 368">
              <a:extLst>
                <a:ext uri="{FF2B5EF4-FFF2-40B4-BE49-F238E27FC236}">
                  <a16:creationId xmlns:a16="http://schemas.microsoft.com/office/drawing/2014/main" id="{2635F6BA-CA25-BD46-9B66-E28683F60A55}"/>
                </a:ext>
              </a:extLst>
            </p:cNvPr>
            <p:cNvSpPr/>
            <p:nvPr/>
          </p:nvSpPr>
          <p:spPr>
            <a:xfrm>
              <a:off x="3464263" y="5478973"/>
              <a:ext cx="1474294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Task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</p:grpSp>
      <p:grpSp>
        <p:nvGrpSpPr>
          <p:cNvPr id="37895" name="Group 400">
            <a:extLst>
              <a:ext uri="{FF2B5EF4-FFF2-40B4-BE49-F238E27FC236}">
                <a16:creationId xmlns:a16="http://schemas.microsoft.com/office/drawing/2014/main" id="{6CB3CDBC-0BED-FF4E-9F85-B754C8BE6822}"/>
              </a:ext>
            </a:extLst>
          </p:cNvPr>
          <p:cNvGrpSpPr>
            <a:grpSpLocks/>
          </p:cNvGrpSpPr>
          <p:nvPr/>
        </p:nvGrpSpPr>
        <p:grpSpPr bwMode="auto">
          <a:xfrm>
            <a:off x="7013575" y="1624013"/>
            <a:ext cx="4098925" cy="2773362"/>
            <a:chOff x="9977374" y="1634156"/>
            <a:chExt cx="4058124" cy="2772413"/>
          </a:xfrm>
        </p:grpSpPr>
        <p:sp>
          <p:nvSpPr>
            <p:cNvPr id="398" name="Cube 397">
              <a:extLst>
                <a:ext uri="{FF2B5EF4-FFF2-40B4-BE49-F238E27FC236}">
                  <a16:creationId xmlns:a16="http://schemas.microsoft.com/office/drawing/2014/main" id="{B2478E90-B7E2-2047-A461-7E70C6E80C09}"/>
                </a:ext>
              </a:extLst>
            </p:cNvPr>
            <p:cNvSpPr/>
            <p:nvPr/>
          </p:nvSpPr>
          <p:spPr>
            <a:xfrm>
              <a:off x="9977374" y="1634156"/>
              <a:ext cx="4058124" cy="2772413"/>
            </a:xfrm>
            <a:prstGeom prst="cube">
              <a:avLst>
                <a:gd name="adj" fmla="val 40223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Server</a:t>
              </a:r>
            </a:p>
          </p:txBody>
        </p:sp>
        <p:pic>
          <p:nvPicPr>
            <p:cNvPr id="37915" name="object 120">
              <a:extLst>
                <a:ext uri="{FF2B5EF4-FFF2-40B4-BE49-F238E27FC236}">
                  <a16:creationId xmlns:a16="http://schemas.microsoft.com/office/drawing/2014/main" id="{0065E3E9-B58C-8242-B4D3-3CE6ED70342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8828" y="4013992"/>
              <a:ext cx="988316" cy="244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896" name="Group 52">
            <a:extLst>
              <a:ext uri="{FF2B5EF4-FFF2-40B4-BE49-F238E27FC236}">
                <a16:creationId xmlns:a16="http://schemas.microsoft.com/office/drawing/2014/main" id="{011FE1E0-9AE1-1B41-88E1-1409023F3A96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1143000"/>
            <a:ext cx="3973513" cy="1284288"/>
            <a:chOff x="1003866" y="4472420"/>
            <a:chExt cx="4868281" cy="1635144"/>
          </a:xfrm>
        </p:grpSpPr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25B0A2C6-B129-4A4C-A8AD-8741186DEE7D}"/>
                </a:ext>
              </a:extLst>
            </p:cNvPr>
            <p:cNvSpPr/>
            <p:nvPr/>
          </p:nvSpPr>
          <p:spPr>
            <a:xfrm>
              <a:off x="1937456" y="4472420"/>
              <a:ext cx="1474293" cy="62656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Container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74836DA6-D577-7A4E-97A7-E2B89D77D13F}"/>
                </a:ext>
              </a:extLst>
            </p:cNvPr>
            <p:cNvSpPr/>
            <p:nvPr/>
          </p:nvSpPr>
          <p:spPr>
            <a:xfrm>
              <a:off x="3158902" y="4476462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Image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9E6A1A42-60C7-F940-ABE1-6C6C28B1EB4B}"/>
                </a:ext>
              </a:extLst>
            </p:cNvPr>
            <p:cNvSpPr/>
            <p:nvPr/>
          </p:nvSpPr>
          <p:spPr>
            <a:xfrm>
              <a:off x="4395908" y="4472420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5C2DED30-31E1-E543-A614-CA28766DCBF9}"/>
                </a:ext>
              </a:extLst>
            </p:cNvPr>
            <p:cNvSpPr/>
            <p:nvPr/>
          </p:nvSpPr>
          <p:spPr>
            <a:xfrm>
              <a:off x="1474551" y="4973675"/>
              <a:ext cx="1476239" cy="62656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Namespace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E4C9C70A-801D-4642-88C3-D1DDCF5F28FE}"/>
                </a:ext>
              </a:extLst>
            </p:cNvPr>
            <p:cNvSpPr/>
            <p:nvPr/>
          </p:nvSpPr>
          <p:spPr>
            <a:xfrm>
              <a:off x="2697943" y="4977718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Lease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AAE12631-D5D8-B643-A137-FAACE3556D66}"/>
                </a:ext>
              </a:extLst>
            </p:cNvPr>
            <p:cNvSpPr/>
            <p:nvPr/>
          </p:nvSpPr>
          <p:spPr>
            <a:xfrm>
              <a:off x="3934949" y="4973675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Content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F140BE5C-FF6F-1B4A-9580-8B610DE083B1}"/>
                </a:ext>
              </a:extLst>
            </p:cNvPr>
            <p:cNvSpPr/>
            <p:nvPr/>
          </p:nvSpPr>
          <p:spPr>
            <a:xfrm>
              <a:off x="1003866" y="5478973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Snapshot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61" name="Cube 60">
              <a:extLst>
                <a:ext uri="{FF2B5EF4-FFF2-40B4-BE49-F238E27FC236}">
                  <a16:creationId xmlns:a16="http://schemas.microsoft.com/office/drawing/2014/main" id="{96467FAA-20A1-B741-8954-8F88F826CA13}"/>
                </a:ext>
              </a:extLst>
            </p:cNvPr>
            <p:cNvSpPr/>
            <p:nvPr/>
          </p:nvSpPr>
          <p:spPr>
            <a:xfrm>
              <a:off x="2227258" y="5483015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CRI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724EE28A-77BB-CA41-895A-B29461A29EB9}"/>
                </a:ext>
              </a:extLst>
            </p:cNvPr>
            <p:cNvSpPr/>
            <p:nvPr/>
          </p:nvSpPr>
          <p:spPr>
            <a:xfrm>
              <a:off x="3464264" y="5478973"/>
              <a:ext cx="1474293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Task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</p:grpSp>
      <p:grpSp>
        <p:nvGrpSpPr>
          <p:cNvPr id="37897" name="Group 62">
            <a:extLst>
              <a:ext uri="{FF2B5EF4-FFF2-40B4-BE49-F238E27FC236}">
                <a16:creationId xmlns:a16="http://schemas.microsoft.com/office/drawing/2014/main" id="{BCCDA90A-1A65-024A-9AD2-24C5BFEC89E7}"/>
              </a:ext>
            </a:extLst>
          </p:cNvPr>
          <p:cNvGrpSpPr>
            <a:grpSpLocks/>
          </p:cNvGrpSpPr>
          <p:nvPr/>
        </p:nvGrpSpPr>
        <p:grpSpPr bwMode="auto">
          <a:xfrm>
            <a:off x="7065963" y="798513"/>
            <a:ext cx="3830637" cy="1263650"/>
            <a:chOff x="7163586" y="2211777"/>
            <a:chExt cx="3631961" cy="854289"/>
          </a:xfrm>
        </p:grpSpPr>
        <p:sp>
          <p:nvSpPr>
            <p:cNvPr id="64" name="Cube 63">
              <a:extLst>
                <a:ext uri="{FF2B5EF4-FFF2-40B4-BE49-F238E27FC236}">
                  <a16:creationId xmlns:a16="http://schemas.microsoft.com/office/drawing/2014/main" id="{581E392A-3CB5-0644-B732-1208696F83A1}"/>
                </a:ext>
              </a:extLst>
            </p:cNvPr>
            <p:cNvSpPr/>
            <p:nvPr/>
          </p:nvSpPr>
          <p:spPr>
            <a:xfrm>
              <a:off x="7696414" y="2213923"/>
              <a:ext cx="1700836" cy="474367"/>
            </a:xfrm>
            <a:prstGeom prst="cube">
              <a:avLst>
                <a:gd name="adj" fmla="val 63521"/>
              </a:avLst>
            </a:prstGeom>
            <a:solidFill>
              <a:srgbClr val="9FD6FA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>
                  <a:solidFill>
                    <a:srgbClr val="0861CB"/>
                  </a:solidFill>
                </a:rPr>
                <a:t>镜像仓库</a:t>
              </a:r>
              <a:endParaRPr lang="en-US" altLang="zh-CN" dirty="0">
                <a:solidFill>
                  <a:srgbClr val="0861CB"/>
                </a:solidFill>
              </a:endParaRPr>
            </a:p>
          </p:txBody>
        </p:sp>
        <p:sp>
          <p:nvSpPr>
            <p:cNvPr id="65" name="Cube 64">
              <a:extLst>
                <a:ext uri="{FF2B5EF4-FFF2-40B4-BE49-F238E27FC236}">
                  <a16:creationId xmlns:a16="http://schemas.microsoft.com/office/drawing/2014/main" id="{59503C7F-8D02-6E46-B689-25608A80ACED}"/>
                </a:ext>
              </a:extLst>
            </p:cNvPr>
            <p:cNvSpPr/>
            <p:nvPr/>
          </p:nvSpPr>
          <p:spPr>
            <a:xfrm>
              <a:off x="9094711" y="2211777"/>
              <a:ext cx="1700836" cy="474367"/>
            </a:xfrm>
            <a:prstGeom prst="cube">
              <a:avLst>
                <a:gd name="adj" fmla="val 63521"/>
              </a:avLst>
            </a:prstGeom>
            <a:solidFill>
              <a:srgbClr val="F7A4A4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rgbClr val="86100E"/>
                  </a:solidFill>
                </a:rPr>
                <a:t>事件通知</a:t>
              </a: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095E8464-5097-6D41-A735-60A083499399}"/>
                </a:ext>
              </a:extLst>
            </p:cNvPr>
            <p:cNvSpPr/>
            <p:nvPr/>
          </p:nvSpPr>
          <p:spPr>
            <a:xfrm>
              <a:off x="7163586" y="2591699"/>
              <a:ext cx="1700836" cy="474367"/>
            </a:xfrm>
            <a:prstGeom prst="cube">
              <a:avLst>
                <a:gd name="adj" fmla="val 63521"/>
              </a:avLst>
            </a:prstGeom>
            <a:solidFill>
              <a:srgbClr val="FFC165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 err="1">
                  <a:solidFill>
                    <a:srgbClr val="7F4B00"/>
                  </a:solidFill>
                </a:rPr>
                <a:t>镜像操作</a:t>
              </a:r>
              <a:endParaRPr lang="en-US" altLang="zh-CN" dirty="0">
                <a:solidFill>
                  <a:srgbClr val="7F4B00"/>
                </a:solidFill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4C860E91-E448-2B4A-9348-8F755B1A053B}"/>
                </a:ext>
              </a:extLst>
            </p:cNvPr>
            <p:cNvSpPr/>
            <p:nvPr/>
          </p:nvSpPr>
          <p:spPr>
            <a:xfrm>
              <a:off x="8561883" y="2589553"/>
              <a:ext cx="1700836" cy="474367"/>
            </a:xfrm>
            <a:prstGeom prst="cube">
              <a:avLst>
                <a:gd name="adj" fmla="val 63521"/>
              </a:avLst>
            </a:prstGeom>
            <a:solidFill>
              <a:srgbClr val="BAE89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rIns="108000" bIns="720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dirty="0">
                  <a:solidFill>
                    <a:srgbClr val="365F13"/>
                  </a:solidFill>
                </a:rPr>
                <a:t>Spec</a:t>
              </a:r>
              <a:r>
                <a:rPr lang="zh-CN" altLang="en-US" dirty="0">
                  <a:solidFill>
                    <a:srgbClr val="365F13"/>
                  </a:solidFill>
                </a:rPr>
                <a:t> 构建</a:t>
              </a:r>
              <a:endParaRPr lang="en-US" altLang="zh-CN" dirty="0">
                <a:solidFill>
                  <a:srgbClr val="365F13"/>
                </a:solidFill>
              </a:endParaRPr>
            </a:p>
          </p:txBody>
        </p:sp>
      </p:grpSp>
      <p:grpSp>
        <p:nvGrpSpPr>
          <p:cNvPr id="37898" name="Group 67">
            <a:extLst>
              <a:ext uri="{FF2B5EF4-FFF2-40B4-BE49-F238E27FC236}">
                <a16:creationId xmlns:a16="http://schemas.microsoft.com/office/drawing/2014/main" id="{76A00835-A552-4B42-BA42-EB4F71ED1036}"/>
              </a:ext>
            </a:extLst>
          </p:cNvPr>
          <p:cNvGrpSpPr>
            <a:grpSpLocks/>
          </p:cNvGrpSpPr>
          <p:nvPr/>
        </p:nvGrpSpPr>
        <p:grpSpPr bwMode="auto">
          <a:xfrm>
            <a:off x="7004050" y="600075"/>
            <a:ext cx="4083050" cy="1957388"/>
            <a:chOff x="6840559" y="3042409"/>
            <a:chExt cx="4083445" cy="1956378"/>
          </a:xfrm>
        </p:grpSpPr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F3CCC86D-B1B8-864D-8626-379E1D52CA19}"/>
                </a:ext>
              </a:extLst>
            </p:cNvPr>
            <p:cNvSpPr/>
            <p:nvPr/>
          </p:nvSpPr>
          <p:spPr>
            <a:xfrm>
              <a:off x="6840559" y="3042409"/>
              <a:ext cx="4083445" cy="1956378"/>
            </a:xfrm>
            <a:prstGeom prst="cube">
              <a:avLst>
                <a:gd name="adj" fmla="val 58311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Client</a:t>
              </a:r>
            </a:p>
          </p:txBody>
        </p:sp>
        <p:pic>
          <p:nvPicPr>
            <p:cNvPr id="37900" name="object 120">
              <a:extLst>
                <a:ext uri="{FF2B5EF4-FFF2-40B4-BE49-F238E27FC236}">
                  <a16:creationId xmlns:a16="http://schemas.microsoft.com/office/drawing/2014/main" id="{CF167B7B-93CF-4A40-B051-52A1129D267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4913" y="4251507"/>
              <a:ext cx="998133" cy="244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13" name="Group 333">
            <a:extLst>
              <a:ext uri="{FF2B5EF4-FFF2-40B4-BE49-F238E27FC236}">
                <a16:creationId xmlns:a16="http://schemas.microsoft.com/office/drawing/2014/main" id="{C945E078-5F57-0D43-9AC6-424BF76F6569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698750"/>
            <a:ext cx="4014788" cy="1663700"/>
            <a:chOff x="6889310" y="622458"/>
            <a:chExt cx="3626289" cy="1663542"/>
          </a:xfrm>
        </p:grpSpPr>
        <p:sp>
          <p:nvSpPr>
            <p:cNvPr id="322" name="Cube 321">
              <a:extLst>
                <a:ext uri="{FF2B5EF4-FFF2-40B4-BE49-F238E27FC236}">
                  <a16:creationId xmlns:a16="http://schemas.microsoft.com/office/drawing/2014/main" id="{B9B39D30-04DC-5248-9A4A-7690B2F14DFF}"/>
                </a:ext>
              </a:extLst>
            </p:cNvPr>
            <p:cNvSpPr/>
            <p:nvPr/>
          </p:nvSpPr>
          <p:spPr>
            <a:xfrm>
              <a:off x="6998520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存储</a:t>
              </a:r>
            </a:p>
          </p:txBody>
        </p:sp>
        <p:sp>
          <p:nvSpPr>
            <p:cNvPr id="331" name="Cube 330">
              <a:extLst>
                <a:ext uri="{FF2B5EF4-FFF2-40B4-BE49-F238E27FC236}">
                  <a16:creationId xmlns:a16="http://schemas.microsoft.com/office/drawing/2014/main" id="{A32336F5-0272-D843-8D44-6CF4CB8FDA7D}"/>
                </a:ext>
              </a:extLst>
            </p:cNvPr>
            <p:cNvSpPr/>
            <p:nvPr/>
          </p:nvSpPr>
          <p:spPr>
            <a:xfrm>
              <a:off x="7863113" y="801522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快照</a:t>
              </a:r>
            </a:p>
          </p:txBody>
        </p:sp>
        <p:sp>
          <p:nvSpPr>
            <p:cNvPr id="332" name="Cube 331">
              <a:extLst>
                <a:ext uri="{FF2B5EF4-FFF2-40B4-BE49-F238E27FC236}">
                  <a16:creationId xmlns:a16="http://schemas.microsoft.com/office/drawing/2014/main" id="{2CCACA10-72A4-6A42-B078-C20AC5362F7A}"/>
                </a:ext>
              </a:extLst>
            </p:cNvPr>
            <p:cNvSpPr/>
            <p:nvPr/>
          </p:nvSpPr>
          <p:spPr>
            <a:xfrm>
              <a:off x="8727706" y="779363"/>
              <a:ext cx="1678581" cy="1362977"/>
            </a:xfrm>
            <a:prstGeom prst="cube">
              <a:avLst>
                <a:gd name="adj" fmla="val 75672"/>
              </a:avLst>
            </a:prstGeom>
            <a:solidFill>
              <a:srgbClr val="872A88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80000" bIns="1332000" anchor="ctr">
              <a:scene3d>
                <a:camera prst="isometricOffAxis1Top">
                  <a:rot lat="0" lon="0" rev="2880000"/>
                </a:camera>
                <a:lightRig rig="threePt" dir="t"/>
              </a:scene3d>
              <a:sp3d prstMaterial="matte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运行时</a:t>
              </a:r>
            </a:p>
          </p:txBody>
        </p:sp>
        <p:sp>
          <p:nvSpPr>
            <p:cNvPr id="333" name="Cube 332">
              <a:extLst>
                <a:ext uri="{FF2B5EF4-FFF2-40B4-BE49-F238E27FC236}">
                  <a16:creationId xmlns:a16="http://schemas.microsoft.com/office/drawing/2014/main" id="{420539E6-51AF-654C-973B-4BD73F1EA717}"/>
                </a:ext>
              </a:extLst>
            </p:cNvPr>
            <p:cNvSpPr/>
            <p:nvPr/>
          </p:nvSpPr>
          <p:spPr>
            <a:xfrm>
              <a:off x="6889310" y="622458"/>
              <a:ext cx="3626289" cy="1663542"/>
            </a:xfrm>
            <a:prstGeom prst="cube">
              <a:avLst>
                <a:gd name="adj" fmla="val 67310"/>
              </a:avLst>
            </a:prstGeom>
            <a:solidFill>
              <a:srgbClr val="872A88">
                <a:alpha val="36526"/>
              </a:srgbClr>
            </a:solidFill>
            <a:ln>
              <a:solidFill>
                <a:srgbClr val="872A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  <p:grpSp>
        <p:nvGrpSpPr>
          <p:cNvPr id="38914" name="Group 342">
            <a:extLst>
              <a:ext uri="{FF2B5EF4-FFF2-40B4-BE49-F238E27FC236}">
                <a16:creationId xmlns:a16="http://schemas.microsoft.com/office/drawing/2014/main" id="{0A3A981E-7640-074D-B63D-A09D74354532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105025"/>
            <a:ext cx="4014788" cy="1462088"/>
            <a:chOff x="1850238" y="4656905"/>
            <a:chExt cx="4014760" cy="1649668"/>
          </a:xfrm>
        </p:grpSpPr>
        <p:grpSp>
          <p:nvGrpSpPr>
            <p:cNvPr id="38947" name="Group 228">
              <a:extLst>
                <a:ext uri="{FF2B5EF4-FFF2-40B4-BE49-F238E27FC236}">
                  <a16:creationId xmlns:a16="http://schemas.microsoft.com/office/drawing/2014/main" id="{FEA71067-3809-7B46-8656-D60C558169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0243" y="4970845"/>
              <a:ext cx="2503001" cy="899135"/>
              <a:chOff x="2653639" y="4259154"/>
              <a:chExt cx="2136777" cy="1045489"/>
            </a:xfrm>
          </p:grpSpPr>
          <p:sp>
            <p:nvSpPr>
              <p:cNvPr id="38949" name="object 53">
                <a:extLst>
                  <a:ext uri="{FF2B5EF4-FFF2-40B4-BE49-F238E27FC236}">
                    <a16:creationId xmlns:a16="http://schemas.microsoft.com/office/drawing/2014/main" id="{4D9EA6DA-8900-BE40-8DEB-5D171D707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41" y="4646783"/>
                <a:ext cx="2136775" cy="657860"/>
              </a:xfrm>
              <a:custGeom>
                <a:avLst/>
                <a:gdLst>
                  <a:gd name="T0" fmla="*/ 1068207 w 2136775"/>
                  <a:gd name="T1" fmla="*/ 657745 h 657860"/>
                  <a:gd name="T2" fmla="*/ 997972 w 2136775"/>
                  <a:gd name="T3" fmla="*/ 657046 h 657860"/>
                  <a:gd name="T4" fmla="*/ 928950 w 2136775"/>
                  <a:gd name="T5" fmla="*/ 654976 h 657860"/>
                  <a:gd name="T6" fmla="*/ 861282 w 2136775"/>
                  <a:gd name="T7" fmla="*/ 651580 h 657860"/>
                  <a:gd name="T8" fmla="*/ 795109 w 2136775"/>
                  <a:gd name="T9" fmla="*/ 646900 h 657860"/>
                  <a:gd name="T10" fmla="*/ 730571 w 2136775"/>
                  <a:gd name="T11" fmla="*/ 640979 h 657860"/>
                  <a:gd name="T12" fmla="*/ 667809 w 2136775"/>
                  <a:gd name="T13" fmla="*/ 633862 h 657860"/>
                  <a:gd name="T14" fmla="*/ 606964 w 2136775"/>
                  <a:gd name="T15" fmla="*/ 625592 h 657860"/>
                  <a:gd name="T16" fmla="*/ 548177 w 2136775"/>
                  <a:gd name="T17" fmla="*/ 616211 h 657860"/>
                  <a:gd name="T18" fmla="*/ 491588 w 2136775"/>
                  <a:gd name="T19" fmla="*/ 605763 h 657860"/>
                  <a:gd name="T20" fmla="*/ 437338 w 2136775"/>
                  <a:gd name="T21" fmla="*/ 594292 h 657860"/>
                  <a:gd name="T22" fmla="*/ 385568 w 2136775"/>
                  <a:gd name="T23" fmla="*/ 581841 h 657860"/>
                  <a:gd name="T24" fmla="*/ 336418 w 2136775"/>
                  <a:gd name="T25" fmla="*/ 568453 h 657860"/>
                  <a:gd name="T26" fmla="*/ 290030 w 2136775"/>
                  <a:gd name="T27" fmla="*/ 554171 h 657860"/>
                  <a:gd name="T28" fmla="*/ 246545 w 2136775"/>
                  <a:gd name="T29" fmla="*/ 539039 h 657860"/>
                  <a:gd name="T30" fmla="*/ 206102 w 2136775"/>
                  <a:gd name="T31" fmla="*/ 523101 h 657860"/>
                  <a:gd name="T32" fmla="*/ 168842 w 2136775"/>
                  <a:gd name="T33" fmla="*/ 506399 h 657860"/>
                  <a:gd name="T34" fmla="*/ 134908 w 2136775"/>
                  <a:gd name="T35" fmla="*/ 488976 h 657860"/>
                  <a:gd name="T36" fmla="*/ 77574 w 2136775"/>
                  <a:gd name="T37" fmla="*/ 452145 h 657860"/>
                  <a:gd name="T38" fmla="*/ 35228 w 2136775"/>
                  <a:gd name="T39" fmla="*/ 412952 h 657860"/>
                  <a:gd name="T40" fmla="*/ 8994 w 2136775"/>
                  <a:gd name="T41" fmla="*/ 371746 h 657860"/>
                  <a:gd name="T42" fmla="*/ 0 w 2136775"/>
                  <a:gd name="T43" fmla="*/ 328872 h 657860"/>
                  <a:gd name="T44" fmla="*/ 0 w 2136775"/>
                  <a:gd name="T45" fmla="*/ 0 h 657860"/>
                  <a:gd name="T46" fmla="*/ 2136415 w 2136775"/>
                  <a:gd name="T47" fmla="*/ 0 h 657860"/>
                  <a:gd name="T48" fmla="*/ 2136415 w 2136775"/>
                  <a:gd name="T49" fmla="*/ 328872 h 657860"/>
                  <a:gd name="T50" fmla="*/ 2127421 w 2136775"/>
                  <a:gd name="T51" fmla="*/ 371746 h 657860"/>
                  <a:gd name="T52" fmla="*/ 2101187 w 2136775"/>
                  <a:gd name="T53" fmla="*/ 412952 h 657860"/>
                  <a:gd name="T54" fmla="*/ 2058841 w 2136775"/>
                  <a:gd name="T55" fmla="*/ 452145 h 657860"/>
                  <a:gd name="T56" fmla="*/ 2001507 w 2136775"/>
                  <a:gd name="T57" fmla="*/ 488976 h 657860"/>
                  <a:gd name="T58" fmla="*/ 1967573 w 2136775"/>
                  <a:gd name="T59" fmla="*/ 506399 h 657860"/>
                  <a:gd name="T60" fmla="*/ 1930313 w 2136775"/>
                  <a:gd name="T61" fmla="*/ 523101 h 657860"/>
                  <a:gd name="T62" fmla="*/ 1889871 w 2136775"/>
                  <a:gd name="T63" fmla="*/ 539039 h 657860"/>
                  <a:gd name="T64" fmla="*/ 1846385 w 2136775"/>
                  <a:gd name="T65" fmla="*/ 554171 h 657860"/>
                  <a:gd name="T66" fmla="*/ 1799997 w 2136775"/>
                  <a:gd name="T67" fmla="*/ 568453 h 657860"/>
                  <a:gd name="T68" fmla="*/ 1750847 w 2136775"/>
                  <a:gd name="T69" fmla="*/ 581841 h 657860"/>
                  <a:gd name="T70" fmla="*/ 1699077 w 2136775"/>
                  <a:gd name="T71" fmla="*/ 594292 h 657860"/>
                  <a:gd name="T72" fmla="*/ 1644828 w 2136775"/>
                  <a:gd name="T73" fmla="*/ 605763 h 657860"/>
                  <a:gd name="T74" fmla="*/ 1588238 w 2136775"/>
                  <a:gd name="T75" fmla="*/ 616211 h 657860"/>
                  <a:gd name="T76" fmla="*/ 1529451 w 2136775"/>
                  <a:gd name="T77" fmla="*/ 625592 h 657860"/>
                  <a:gd name="T78" fmla="*/ 1468606 w 2136775"/>
                  <a:gd name="T79" fmla="*/ 633862 h 657860"/>
                  <a:gd name="T80" fmla="*/ 1405844 w 2136775"/>
                  <a:gd name="T81" fmla="*/ 640979 h 657860"/>
                  <a:gd name="T82" fmla="*/ 1341306 w 2136775"/>
                  <a:gd name="T83" fmla="*/ 646900 h 657860"/>
                  <a:gd name="T84" fmla="*/ 1275132 w 2136775"/>
                  <a:gd name="T85" fmla="*/ 651580 h 657860"/>
                  <a:gd name="T86" fmla="*/ 1207464 w 2136775"/>
                  <a:gd name="T87" fmla="*/ 654976 h 657860"/>
                  <a:gd name="T88" fmla="*/ 1138442 w 2136775"/>
                  <a:gd name="T89" fmla="*/ 657046 h 657860"/>
                  <a:gd name="T90" fmla="*/ 1068207 w 2136775"/>
                  <a:gd name="T91" fmla="*/ 657745 h 65786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2136775" h="657860">
                    <a:moveTo>
                      <a:pt x="1068207" y="657745"/>
                    </a:moveTo>
                    <a:lnTo>
                      <a:pt x="997972" y="657046"/>
                    </a:lnTo>
                    <a:lnTo>
                      <a:pt x="928950" y="654976"/>
                    </a:lnTo>
                    <a:lnTo>
                      <a:pt x="861282" y="651580"/>
                    </a:lnTo>
                    <a:lnTo>
                      <a:pt x="795109" y="646900"/>
                    </a:lnTo>
                    <a:lnTo>
                      <a:pt x="730571" y="640979"/>
                    </a:lnTo>
                    <a:lnTo>
                      <a:pt x="667809" y="633862"/>
                    </a:lnTo>
                    <a:lnTo>
                      <a:pt x="606964" y="625592"/>
                    </a:lnTo>
                    <a:lnTo>
                      <a:pt x="548177" y="616211"/>
                    </a:lnTo>
                    <a:lnTo>
                      <a:pt x="491588" y="605763"/>
                    </a:lnTo>
                    <a:lnTo>
                      <a:pt x="437338" y="594292"/>
                    </a:lnTo>
                    <a:lnTo>
                      <a:pt x="385568" y="581841"/>
                    </a:lnTo>
                    <a:lnTo>
                      <a:pt x="336418" y="568453"/>
                    </a:lnTo>
                    <a:lnTo>
                      <a:pt x="290030" y="554171"/>
                    </a:lnTo>
                    <a:lnTo>
                      <a:pt x="246545" y="539039"/>
                    </a:lnTo>
                    <a:lnTo>
                      <a:pt x="206102" y="523101"/>
                    </a:lnTo>
                    <a:lnTo>
                      <a:pt x="168842" y="506399"/>
                    </a:lnTo>
                    <a:lnTo>
                      <a:pt x="134908" y="488976"/>
                    </a:lnTo>
                    <a:lnTo>
                      <a:pt x="77574" y="452145"/>
                    </a:lnTo>
                    <a:lnTo>
                      <a:pt x="35228" y="412952"/>
                    </a:lnTo>
                    <a:lnTo>
                      <a:pt x="8994" y="371746"/>
                    </a:lnTo>
                    <a:lnTo>
                      <a:pt x="0" y="328872"/>
                    </a:lnTo>
                    <a:lnTo>
                      <a:pt x="0" y="0"/>
                    </a:lnTo>
                    <a:lnTo>
                      <a:pt x="2136415" y="0"/>
                    </a:lnTo>
                    <a:lnTo>
                      <a:pt x="2136415" y="328872"/>
                    </a:lnTo>
                    <a:lnTo>
                      <a:pt x="2127421" y="371746"/>
                    </a:lnTo>
                    <a:lnTo>
                      <a:pt x="2101187" y="412952"/>
                    </a:lnTo>
                    <a:lnTo>
                      <a:pt x="2058841" y="452145"/>
                    </a:lnTo>
                    <a:lnTo>
                      <a:pt x="2001507" y="488976"/>
                    </a:lnTo>
                    <a:lnTo>
                      <a:pt x="1967573" y="506399"/>
                    </a:lnTo>
                    <a:lnTo>
                      <a:pt x="1930313" y="523101"/>
                    </a:lnTo>
                    <a:lnTo>
                      <a:pt x="1889871" y="539039"/>
                    </a:lnTo>
                    <a:lnTo>
                      <a:pt x="1846385" y="554171"/>
                    </a:lnTo>
                    <a:lnTo>
                      <a:pt x="1799997" y="568453"/>
                    </a:lnTo>
                    <a:lnTo>
                      <a:pt x="1750847" y="581841"/>
                    </a:lnTo>
                    <a:lnTo>
                      <a:pt x="1699077" y="594292"/>
                    </a:lnTo>
                    <a:lnTo>
                      <a:pt x="1644828" y="605763"/>
                    </a:lnTo>
                    <a:lnTo>
                      <a:pt x="1588238" y="616211"/>
                    </a:lnTo>
                    <a:lnTo>
                      <a:pt x="1529451" y="625592"/>
                    </a:lnTo>
                    <a:lnTo>
                      <a:pt x="1468606" y="633862"/>
                    </a:lnTo>
                    <a:lnTo>
                      <a:pt x="1405844" y="640979"/>
                    </a:lnTo>
                    <a:lnTo>
                      <a:pt x="1341306" y="646900"/>
                    </a:lnTo>
                    <a:lnTo>
                      <a:pt x="1275132" y="651580"/>
                    </a:lnTo>
                    <a:lnTo>
                      <a:pt x="1207464" y="654976"/>
                    </a:lnTo>
                    <a:lnTo>
                      <a:pt x="1138442" y="657046"/>
                    </a:lnTo>
                    <a:lnTo>
                      <a:pt x="1068207" y="657745"/>
                    </a:lnTo>
                    <a:close/>
                  </a:path>
                </a:pathLst>
              </a:custGeom>
              <a:solidFill>
                <a:srgbClr val="22823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38950" name="object 54">
                <a:extLst>
                  <a:ext uri="{FF2B5EF4-FFF2-40B4-BE49-F238E27FC236}">
                    <a16:creationId xmlns:a16="http://schemas.microsoft.com/office/drawing/2014/main" id="{403CDB12-4231-5546-9EEC-A84E3D688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3639" y="4259154"/>
                <a:ext cx="2136775" cy="774066"/>
              </a:xfrm>
              <a:custGeom>
                <a:avLst/>
                <a:gdLst>
                  <a:gd name="T0" fmla="*/ 0 w 2136775"/>
                  <a:gd name="T1" fmla="*/ 0 h 774064"/>
                  <a:gd name="T2" fmla="*/ 2136775 w 2136775"/>
                  <a:gd name="T3" fmla="*/ 774064 h 774064"/>
                </a:gdLst>
                <a:ahLst/>
                <a:cxnLst/>
                <a:rect l="T0" t="T1" r="T2" b="T3"/>
                <a:pathLst>
                  <a:path w="2136775" h="774064">
                    <a:moveTo>
                      <a:pt x="1068209" y="773442"/>
                    </a:moveTo>
                    <a:lnTo>
                      <a:pt x="1000654" y="772682"/>
                    </a:lnTo>
                    <a:lnTo>
                      <a:pt x="934215" y="770429"/>
                    </a:lnTo>
                    <a:lnTo>
                      <a:pt x="869018" y="766731"/>
                    </a:lnTo>
                    <a:lnTo>
                      <a:pt x="805188" y="761632"/>
                    </a:lnTo>
                    <a:lnTo>
                      <a:pt x="742850" y="755177"/>
                    </a:lnTo>
                    <a:lnTo>
                      <a:pt x="682129" y="747412"/>
                    </a:lnTo>
                    <a:lnTo>
                      <a:pt x="623150" y="738382"/>
                    </a:lnTo>
                    <a:lnTo>
                      <a:pt x="566038" y="728132"/>
                    </a:lnTo>
                    <a:lnTo>
                      <a:pt x="510919" y="716708"/>
                    </a:lnTo>
                    <a:lnTo>
                      <a:pt x="457918" y="704155"/>
                    </a:lnTo>
                    <a:lnTo>
                      <a:pt x="407159" y="690518"/>
                    </a:lnTo>
                    <a:lnTo>
                      <a:pt x="358769" y="675843"/>
                    </a:lnTo>
                    <a:lnTo>
                      <a:pt x="312871" y="660174"/>
                    </a:lnTo>
                    <a:lnTo>
                      <a:pt x="269591" y="643558"/>
                    </a:lnTo>
                    <a:lnTo>
                      <a:pt x="229055" y="626039"/>
                    </a:lnTo>
                    <a:lnTo>
                      <a:pt x="191387" y="607663"/>
                    </a:lnTo>
                    <a:lnTo>
                      <a:pt x="156713" y="588475"/>
                    </a:lnTo>
                    <a:lnTo>
                      <a:pt x="96845" y="547845"/>
                    </a:lnTo>
                    <a:lnTo>
                      <a:pt x="50453" y="504510"/>
                    </a:lnTo>
                    <a:lnTo>
                      <a:pt x="18538" y="458834"/>
                    </a:lnTo>
                    <a:lnTo>
                      <a:pt x="2101" y="411178"/>
                    </a:lnTo>
                    <a:lnTo>
                      <a:pt x="0" y="386721"/>
                    </a:lnTo>
                    <a:lnTo>
                      <a:pt x="2101" y="362264"/>
                    </a:lnTo>
                    <a:lnTo>
                      <a:pt x="18538" y="314608"/>
                    </a:lnTo>
                    <a:lnTo>
                      <a:pt x="50453" y="268932"/>
                    </a:lnTo>
                    <a:lnTo>
                      <a:pt x="96845" y="225597"/>
                    </a:lnTo>
                    <a:lnTo>
                      <a:pt x="156713" y="184967"/>
                    </a:lnTo>
                    <a:lnTo>
                      <a:pt x="191387" y="165779"/>
                    </a:lnTo>
                    <a:lnTo>
                      <a:pt x="229055" y="147403"/>
                    </a:lnTo>
                    <a:lnTo>
                      <a:pt x="269591" y="129884"/>
                    </a:lnTo>
                    <a:lnTo>
                      <a:pt x="312871" y="113268"/>
                    </a:lnTo>
                    <a:lnTo>
                      <a:pt x="358769" y="97599"/>
                    </a:lnTo>
                    <a:lnTo>
                      <a:pt x="407159" y="82924"/>
                    </a:lnTo>
                    <a:lnTo>
                      <a:pt x="457918" y="69287"/>
                    </a:lnTo>
                    <a:lnTo>
                      <a:pt x="510919" y="56734"/>
                    </a:lnTo>
                    <a:lnTo>
                      <a:pt x="566038" y="45310"/>
                    </a:lnTo>
                    <a:lnTo>
                      <a:pt x="623150" y="35060"/>
                    </a:lnTo>
                    <a:lnTo>
                      <a:pt x="682129" y="26030"/>
                    </a:lnTo>
                    <a:lnTo>
                      <a:pt x="742850" y="18265"/>
                    </a:lnTo>
                    <a:lnTo>
                      <a:pt x="805188" y="11810"/>
                    </a:lnTo>
                    <a:lnTo>
                      <a:pt x="869018" y="6711"/>
                    </a:lnTo>
                    <a:lnTo>
                      <a:pt x="934215" y="3013"/>
                    </a:lnTo>
                    <a:lnTo>
                      <a:pt x="1000654" y="760"/>
                    </a:lnTo>
                    <a:lnTo>
                      <a:pt x="1068209" y="0"/>
                    </a:lnTo>
                    <a:lnTo>
                      <a:pt x="1135764" y="760"/>
                    </a:lnTo>
                    <a:lnTo>
                      <a:pt x="1202203" y="3013"/>
                    </a:lnTo>
                    <a:lnTo>
                      <a:pt x="1267400" y="6711"/>
                    </a:lnTo>
                    <a:lnTo>
                      <a:pt x="1331230" y="11810"/>
                    </a:lnTo>
                    <a:lnTo>
                      <a:pt x="1393568" y="18265"/>
                    </a:lnTo>
                    <a:lnTo>
                      <a:pt x="1454289" y="26030"/>
                    </a:lnTo>
                    <a:lnTo>
                      <a:pt x="1513268" y="35060"/>
                    </a:lnTo>
                    <a:lnTo>
                      <a:pt x="1570379" y="45310"/>
                    </a:lnTo>
                    <a:lnTo>
                      <a:pt x="1625498" y="56734"/>
                    </a:lnTo>
                    <a:lnTo>
                      <a:pt x="1678500" y="69287"/>
                    </a:lnTo>
                    <a:lnTo>
                      <a:pt x="1729258" y="82924"/>
                    </a:lnTo>
                    <a:lnTo>
                      <a:pt x="1777649" y="97599"/>
                    </a:lnTo>
                    <a:lnTo>
                      <a:pt x="1823547" y="113268"/>
                    </a:lnTo>
                    <a:lnTo>
                      <a:pt x="1866826" y="129884"/>
                    </a:lnTo>
                    <a:lnTo>
                      <a:pt x="1907363" y="147403"/>
                    </a:lnTo>
                    <a:lnTo>
                      <a:pt x="1945031" y="165779"/>
                    </a:lnTo>
                    <a:lnTo>
                      <a:pt x="1979705" y="184967"/>
                    </a:lnTo>
                    <a:lnTo>
                      <a:pt x="2039572" y="225597"/>
                    </a:lnTo>
                    <a:lnTo>
                      <a:pt x="2085964" y="268932"/>
                    </a:lnTo>
                    <a:lnTo>
                      <a:pt x="2117879" y="314608"/>
                    </a:lnTo>
                    <a:lnTo>
                      <a:pt x="2134316" y="362264"/>
                    </a:lnTo>
                    <a:lnTo>
                      <a:pt x="2136418" y="386721"/>
                    </a:lnTo>
                    <a:lnTo>
                      <a:pt x="2134316" y="411178"/>
                    </a:lnTo>
                    <a:lnTo>
                      <a:pt x="2117879" y="458834"/>
                    </a:lnTo>
                    <a:lnTo>
                      <a:pt x="2085964" y="504510"/>
                    </a:lnTo>
                    <a:lnTo>
                      <a:pt x="2039572" y="547845"/>
                    </a:lnTo>
                    <a:lnTo>
                      <a:pt x="1979705" y="588475"/>
                    </a:lnTo>
                    <a:lnTo>
                      <a:pt x="1945031" y="607663"/>
                    </a:lnTo>
                    <a:lnTo>
                      <a:pt x="1907363" y="626039"/>
                    </a:lnTo>
                    <a:lnTo>
                      <a:pt x="1866826" y="643558"/>
                    </a:lnTo>
                    <a:lnTo>
                      <a:pt x="1823547" y="660174"/>
                    </a:lnTo>
                    <a:lnTo>
                      <a:pt x="1777649" y="675843"/>
                    </a:lnTo>
                    <a:lnTo>
                      <a:pt x="1729258" y="690518"/>
                    </a:lnTo>
                    <a:lnTo>
                      <a:pt x="1678500" y="704155"/>
                    </a:lnTo>
                    <a:lnTo>
                      <a:pt x="1625498" y="716708"/>
                    </a:lnTo>
                    <a:lnTo>
                      <a:pt x="1570379" y="728132"/>
                    </a:lnTo>
                    <a:lnTo>
                      <a:pt x="1513268" y="738382"/>
                    </a:lnTo>
                    <a:lnTo>
                      <a:pt x="1454289" y="747412"/>
                    </a:lnTo>
                    <a:lnTo>
                      <a:pt x="1393568" y="755177"/>
                    </a:lnTo>
                    <a:lnTo>
                      <a:pt x="1331230" y="761632"/>
                    </a:lnTo>
                    <a:lnTo>
                      <a:pt x="1267400" y="766731"/>
                    </a:lnTo>
                    <a:lnTo>
                      <a:pt x="1202203" y="770429"/>
                    </a:lnTo>
                    <a:lnTo>
                      <a:pt x="1135764" y="772682"/>
                    </a:lnTo>
                    <a:lnTo>
                      <a:pt x="1068209" y="773442"/>
                    </a:lnTo>
                    <a:close/>
                  </a:path>
                </a:pathLst>
              </a:custGeom>
              <a:solidFill>
                <a:srgbClr val="00A53E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>
                  <a:lnSpc>
                    <a:spcPct val="13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lnSpc>
                    <a:spcPct val="13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lnSpc>
                    <a:spcPct val="13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800"/>
                  <a:t>Metadata</a:t>
                </a:r>
                <a:r>
                  <a:rPr lang="zh-CN" altLang="en-US" sz="1800"/>
                  <a:t> 存储</a:t>
                </a:r>
                <a:endParaRPr lang="en-US" altLang="en-CN" sz="1800"/>
              </a:p>
            </p:txBody>
          </p:sp>
        </p:grpSp>
        <p:sp>
          <p:nvSpPr>
            <p:cNvPr id="335" name="Cube 334">
              <a:extLst>
                <a:ext uri="{FF2B5EF4-FFF2-40B4-BE49-F238E27FC236}">
                  <a16:creationId xmlns:a16="http://schemas.microsoft.com/office/drawing/2014/main" id="{71172379-6D74-1F4D-917E-35F918340FC8}"/>
                </a:ext>
              </a:extLst>
            </p:cNvPr>
            <p:cNvSpPr/>
            <p:nvPr/>
          </p:nvSpPr>
          <p:spPr>
            <a:xfrm>
              <a:off x="1850238" y="4656905"/>
              <a:ext cx="4014760" cy="1649668"/>
            </a:xfrm>
            <a:prstGeom prst="cube">
              <a:avLst>
                <a:gd name="adj" fmla="val 78343"/>
              </a:avLst>
            </a:prstGeom>
            <a:solidFill>
              <a:srgbClr val="68B625">
                <a:alpha val="19027"/>
              </a:srgbClr>
            </a:solidFill>
            <a:ln>
              <a:solidFill>
                <a:srgbClr val="86C4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noProof="1"/>
            </a:p>
          </p:txBody>
        </p:sp>
      </p:grpSp>
      <p:grpSp>
        <p:nvGrpSpPr>
          <p:cNvPr id="38915" name="Group 369">
            <a:extLst>
              <a:ext uri="{FF2B5EF4-FFF2-40B4-BE49-F238E27FC236}">
                <a16:creationId xmlns:a16="http://schemas.microsoft.com/office/drawing/2014/main" id="{907341A2-4FC4-EA42-B27F-F3ABF9EA8831}"/>
              </a:ext>
            </a:extLst>
          </p:cNvPr>
          <p:cNvGrpSpPr>
            <a:grpSpLocks/>
          </p:cNvGrpSpPr>
          <p:nvPr/>
        </p:nvGrpSpPr>
        <p:grpSpPr bwMode="auto">
          <a:xfrm>
            <a:off x="7024688" y="1771650"/>
            <a:ext cx="3973512" cy="1284288"/>
            <a:chOff x="1003866" y="4472420"/>
            <a:chExt cx="4868281" cy="1635144"/>
          </a:xfrm>
        </p:grpSpPr>
        <p:sp>
          <p:nvSpPr>
            <p:cNvPr id="353" name="Cube 352">
              <a:extLst>
                <a:ext uri="{FF2B5EF4-FFF2-40B4-BE49-F238E27FC236}">
                  <a16:creationId xmlns:a16="http://schemas.microsoft.com/office/drawing/2014/main" id="{06ED41FA-D8EA-644F-8A46-1AC3243D111D}"/>
                </a:ext>
              </a:extLst>
            </p:cNvPr>
            <p:cNvSpPr/>
            <p:nvPr/>
          </p:nvSpPr>
          <p:spPr>
            <a:xfrm>
              <a:off x="1937456" y="4472420"/>
              <a:ext cx="1474294" cy="62656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Container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59" name="Cube 358">
              <a:extLst>
                <a:ext uri="{FF2B5EF4-FFF2-40B4-BE49-F238E27FC236}">
                  <a16:creationId xmlns:a16="http://schemas.microsoft.com/office/drawing/2014/main" id="{CA14A828-C5E3-2F46-BF4C-98C35AABB9EB}"/>
                </a:ext>
              </a:extLst>
            </p:cNvPr>
            <p:cNvSpPr/>
            <p:nvPr/>
          </p:nvSpPr>
          <p:spPr>
            <a:xfrm>
              <a:off x="3158902" y="4476462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Image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0" name="Cube 359">
              <a:extLst>
                <a:ext uri="{FF2B5EF4-FFF2-40B4-BE49-F238E27FC236}">
                  <a16:creationId xmlns:a16="http://schemas.microsoft.com/office/drawing/2014/main" id="{F0952BF7-FD72-2C4D-8449-AACACFE40E81}"/>
                </a:ext>
              </a:extLst>
            </p:cNvPr>
            <p:cNvSpPr/>
            <p:nvPr/>
          </p:nvSpPr>
          <p:spPr>
            <a:xfrm>
              <a:off x="4395909" y="4472420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r>
                <a:rPr lang="zh-CN" altLang="en-US" sz="1200" noProof="1">
                  <a:solidFill>
                    <a:srgbClr val="5A9BD4"/>
                  </a:solidFill>
                </a:rPr>
                <a:t> </a:t>
              </a:r>
              <a:r>
                <a:rPr lang="en-US" altLang="zh-CN" sz="1200" noProof="1">
                  <a:solidFill>
                    <a:srgbClr val="5A9BD4"/>
                  </a:solidFill>
                </a:rPr>
                <a:t>.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1" name="Cube 360">
              <a:extLst>
                <a:ext uri="{FF2B5EF4-FFF2-40B4-BE49-F238E27FC236}">
                  <a16:creationId xmlns:a16="http://schemas.microsoft.com/office/drawing/2014/main" id="{F6A0C5AC-6EF5-FA42-9725-F123E6E76C9D}"/>
                </a:ext>
              </a:extLst>
            </p:cNvPr>
            <p:cNvSpPr/>
            <p:nvPr/>
          </p:nvSpPr>
          <p:spPr>
            <a:xfrm>
              <a:off x="1474551" y="4973675"/>
              <a:ext cx="1476238" cy="62656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Namespace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2" name="Cube 361">
              <a:extLst>
                <a:ext uri="{FF2B5EF4-FFF2-40B4-BE49-F238E27FC236}">
                  <a16:creationId xmlns:a16="http://schemas.microsoft.com/office/drawing/2014/main" id="{ADA1B51E-8372-9947-892C-AC702E59F9B4}"/>
                </a:ext>
              </a:extLst>
            </p:cNvPr>
            <p:cNvSpPr/>
            <p:nvPr/>
          </p:nvSpPr>
          <p:spPr>
            <a:xfrm>
              <a:off x="2697942" y="4977718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Lease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3" name="Cube 362">
              <a:extLst>
                <a:ext uri="{FF2B5EF4-FFF2-40B4-BE49-F238E27FC236}">
                  <a16:creationId xmlns:a16="http://schemas.microsoft.com/office/drawing/2014/main" id="{AE2D8306-FE44-9D44-AFFE-CE190A85745F}"/>
                </a:ext>
              </a:extLst>
            </p:cNvPr>
            <p:cNvSpPr/>
            <p:nvPr/>
          </p:nvSpPr>
          <p:spPr>
            <a:xfrm>
              <a:off x="3934948" y="4973675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Content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7" name="Cube 366">
              <a:extLst>
                <a:ext uri="{FF2B5EF4-FFF2-40B4-BE49-F238E27FC236}">
                  <a16:creationId xmlns:a16="http://schemas.microsoft.com/office/drawing/2014/main" id="{0AD59C25-F6E5-2044-9190-7E4163C63593}"/>
                </a:ext>
              </a:extLst>
            </p:cNvPr>
            <p:cNvSpPr/>
            <p:nvPr/>
          </p:nvSpPr>
          <p:spPr>
            <a:xfrm>
              <a:off x="1003866" y="5478973"/>
              <a:ext cx="1476238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Snapshot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8" name="Cube 367">
              <a:extLst>
                <a:ext uri="{FF2B5EF4-FFF2-40B4-BE49-F238E27FC236}">
                  <a16:creationId xmlns:a16="http://schemas.microsoft.com/office/drawing/2014/main" id="{18CB1CDB-DDC9-3647-A107-081772CB2184}"/>
                </a:ext>
              </a:extLst>
            </p:cNvPr>
            <p:cNvSpPr/>
            <p:nvPr/>
          </p:nvSpPr>
          <p:spPr>
            <a:xfrm>
              <a:off x="2227257" y="5483015"/>
              <a:ext cx="1476239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CRI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  <p:sp>
          <p:nvSpPr>
            <p:cNvPr id="369" name="Cube 368">
              <a:extLst>
                <a:ext uri="{FF2B5EF4-FFF2-40B4-BE49-F238E27FC236}">
                  <a16:creationId xmlns:a16="http://schemas.microsoft.com/office/drawing/2014/main" id="{14F74BC6-FDFC-7141-98E7-53F1B17C3DA1}"/>
                </a:ext>
              </a:extLst>
            </p:cNvPr>
            <p:cNvSpPr/>
            <p:nvPr/>
          </p:nvSpPr>
          <p:spPr>
            <a:xfrm>
              <a:off x="3464263" y="5478973"/>
              <a:ext cx="1474294" cy="624549"/>
            </a:xfrm>
            <a:prstGeom prst="cube">
              <a:avLst>
                <a:gd name="adj" fmla="val 65849"/>
              </a:avLst>
            </a:prstGeom>
            <a:solidFill>
              <a:srgbClr val="D0EAFF"/>
            </a:solidFill>
            <a:ln cmpd="sng">
              <a:solidFill>
                <a:srgbClr val="5A9BD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96000" bIns="503998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noProof="1">
                  <a:solidFill>
                    <a:srgbClr val="5A9BD4"/>
                  </a:solidFill>
                </a:rPr>
                <a:t>Task</a:t>
              </a:r>
              <a:endParaRPr lang="en-US" sz="1200" noProof="1">
                <a:solidFill>
                  <a:srgbClr val="5A9BD4"/>
                </a:solidFill>
              </a:endParaRPr>
            </a:p>
          </p:txBody>
        </p:sp>
      </p:grpSp>
      <p:sp>
        <p:nvSpPr>
          <p:cNvPr id="44" name="Cube 43">
            <a:extLst>
              <a:ext uri="{FF2B5EF4-FFF2-40B4-BE49-F238E27FC236}">
                <a16:creationId xmlns:a16="http://schemas.microsoft.com/office/drawing/2014/main" id="{D73E7B99-6DB9-4A41-854F-4CD505BD7B60}"/>
              </a:ext>
            </a:extLst>
          </p:cNvPr>
          <p:cNvSpPr/>
          <p:nvPr/>
        </p:nvSpPr>
        <p:spPr>
          <a:xfrm>
            <a:off x="7010400" y="4629150"/>
            <a:ext cx="4098925" cy="1663700"/>
          </a:xfrm>
          <a:prstGeom prst="cube">
            <a:avLst>
              <a:gd name="adj" fmla="val 6731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noProof="1">
                <a:solidFill>
                  <a:schemeClr val="tx1"/>
                </a:solidFill>
              </a:rPr>
              <a:t>OS</a:t>
            </a:r>
          </a:p>
        </p:txBody>
      </p:sp>
      <p:grpSp>
        <p:nvGrpSpPr>
          <p:cNvPr id="38917" name="Group 319">
            <a:extLst>
              <a:ext uri="{FF2B5EF4-FFF2-40B4-BE49-F238E27FC236}">
                <a16:creationId xmlns:a16="http://schemas.microsoft.com/office/drawing/2014/main" id="{743D2DBC-EB77-6444-83EF-1A242365C497}"/>
              </a:ext>
            </a:extLst>
          </p:cNvPr>
          <p:cNvGrpSpPr>
            <a:grpSpLocks/>
          </p:cNvGrpSpPr>
          <p:nvPr/>
        </p:nvGrpSpPr>
        <p:grpSpPr bwMode="auto">
          <a:xfrm>
            <a:off x="7024688" y="3519488"/>
            <a:ext cx="4021137" cy="1957387"/>
            <a:chOff x="6611951" y="2915205"/>
            <a:chExt cx="3749502" cy="1956377"/>
          </a:xfrm>
        </p:grpSpPr>
        <p:sp>
          <p:nvSpPr>
            <p:cNvPr id="312" name="Cube 311">
              <a:extLst>
                <a:ext uri="{FF2B5EF4-FFF2-40B4-BE49-F238E27FC236}">
                  <a16:creationId xmlns:a16="http://schemas.microsoft.com/office/drawing/2014/main" id="{6925B8E8-6D03-7D47-90B1-B8D15EBE594E}"/>
                </a:ext>
              </a:extLst>
            </p:cNvPr>
            <p:cNvSpPr/>
            <p:nvPr/>
          </p:nvSpPr>
          <p:spPr>
            <a:xfrm>
              <a:off x="6611951" y="2915205"/>
              <a:ext cx="2639306" cy="1956377"/>
            </a:xfrm>
            <a:prstGeom prst="cube">
              <a:avLst>
                <a:gd name="adj" fmla="val 55152"/>
              </a:avLst>
            </a:prstGeom>
            <a:solidFill>
              <a:srgbClr val="5A9BD4">
                <a:alpha val="17000"/>
              </a:srgbClr>
            </a:solidFill>
            <a:ln>
              <a:solidFill>
                <a:srgbClr val="5A9B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5A9BD4"/>
                  </a:solidFill>
                </a:rPr>
                <a:t>插件</a:t>
              </a:r>
            </a:p>
          </p:txBody>
        </p:sp>
        <p:sp>
          <p:nvSpPr>
            <p:cNvPr id="316" name="Cube 315">
              <a:extLst>
                <a:ext uri="{FF2B5EF4-FFF2-40B4-BE49-F238E27FC236}">
                  <a16:creationId xmlns:a16="http://schemas.microsoft.com/office/drawing/2014/main" id="{62C8EDD7-A31E-D642-9D0F-28F623F5DB2E}"/>
                </a:ext>
              </a:extLst>
            </p:cNvPr>
            <p:cNvSpPr/>
            <p:nvPr/>
          </p:nvSpPr>
          <p:spPr>
            <a:xfrm>
              <a:off x="8411949" y="3375342"/>
              <a:ext cx="1949504" cy="1362958"/>
            </a:xfrm>
            <a:prstGeom prst="cube">
              <a:avLst>
                <a:gd name="adj" fmla="val 80017"/>
              </a:avLst>
            </a:prstGeom>
            <a:solidFill>
              <a:srgbClr val="8A8888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noProof="1">
                  <a:solidFill>
                    <a:schemeClr val="bg1"/>
                  </a:solidFill>
                </a:rPr>
                <a:t>OCI</a:t>
              </a:r>
              <a:endParaRPr lang="en-US" sz="1600" noProof="1">
                <a:solidFill>
                  <a:schemeClr val="bg1"/>
                </a:solidFill>
              </a:endParaRPr>
            </a:p>
          </p:txBody>
        </p:sp>
        <p:sp>
          <p:nvSpPr>
            <p:cNvPr id="315" name="Cube 314">
              <a:extLst>
                <a:ext uri="{FF2B5EF4-FFF2-40B4-BE49-F238E27FC236}">
                  <a16:creationId xmlns:a16="http://schemas.microsoft.com/office/drawing/2014/main" id="{1F852E00-4BE1-DD4F-9D5F-02BC2183715E}"/>
                </a:ext>
              </a:extLst>
            </p:cNvPr>
            <p:cNvSpPr/>
            <p:nvPr/>
          </p:nvSpPr>
          <p:spPr>
            <a:xfrm>
              <a:off x="8407508" y="3018339"/>
              <a:ext cx="1950985" cy="1362959"/>
            </a:xfrm>
            <a:prstGeom prst="cube">
              <a:avLst>
                <a:gd name="adj" fmla="val 80017"/>
              </a:avLst>
            </a:prstGeom>
            <a:solidFill>
              <a:srgbClr val="F99402">
                <a:alpha val="17000"/>
              </a:srgbClr>
            </a:solidFill>
            <a:ln>
              <a:solidFill>
                <a:srgbClr val="F994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F99402"/>
                  </a:solidFill>
                </a:rPr>
                <a:t>Shim</a:t>
              </a:r>
            </a:p>
          </p:txBody>
        </p:sp>
      </p:grpSp>
      <p:grpSp>
        <p:nvGrpSpPr>
          <p:cNvPr id="38918" name="Group 44">
            <a:extLst>
              <a:ext uri="{FF2B5EF4-FFF2-40B4-BE49-F238E27FC236}">
                <a16:creationId xmlns:a16="http://schemas.microsoft.com/office/drawing/2014/main" id="{45D3422F-90E3-BC40-B19F-8B53C05060FE}"/>
              </a:ext>
            </a:extLst>
          </p:cNvPr>
          <p:cNvGrpSpPr>
            <a:grpSpLocks/>
          </p:cNvGrpSpPr>
          <p:nvPr/>
        </p:nvGrpSpPr>
        <p:grpSpPr bwMode="auto">
          <a:xfrm>
            <a:off x="8948738" y="3511550"/>
            <a:ext cx="2157412" cy="1941513"/>
            <a:chOff x="8864668" y="3497130"/>
            <a:chExt cx="2156967" cy="1940670"/>
          </a:xfrm>
        </p:grpSpPr>
        <p:sp>
          <p:nvSpPr>
            <p:cNvPr id="46" name="Cube 45">
              <a:extLst>
                <a:ext uri="{FF2B5EF4-FFF2-40B4-BE49-F238E27FC236}">
                  <a16:creationId xmlns:a16="http://schemas.microsoft.com/office/drawing/2014/main" id="{C38CB50E-9AB4-F645-8F26-3F0684E1FA8F}"/>
                </a:ext>
              </a:extLst>
            </p:cNvPr>
            <p:cNvSpPr/>
            <p:nvPr/>
          </p:nvSpPr>
          <p:spPr>
            <a:xfrm>
              <a:off x="8864668" y="3497130"/>
              <a:ext cx="2156967" cy="1940670"/>
            </a:xfrm>
            <a:prstGeom prst="cube">
              <a:avLst>
                <a:gd name="adj" fmla="val 54600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Runtime</a:t>
              </a:r>
            </a:p>
          </p:txBody>
        </p:sp>
        <p:pic>
          <p:nvPicPr>
            <p:cNvPr id="38934" name="object 134">
              <a:extLst>
                <a:ext uri="{FF2B5EF4-FFF2-40B4-BE49-F238E27FC236}">
                  <a16:creationId xmlns:a16="http://schemas.microsoft.com/office/drawing/2014/main" id="{55162345-2B2D-9041-9E32-353FFCA119D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4206" y="5111369"/>
              <a:ext cx="234824" cy="273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919" name="Group 47">
            <a:extLst>
              <a:ext uri="{FF2B5EF4-FFF2-40B4-BE49-F238E27FC236}">
                <a16:creationId xmlns:a16="http://schemas.microsoft.com/office/drawing/2014/main" id="{A5D9A7E1-5AEF-4C46-8179-6D1740574405}"/>
              </a:ext>
            </a:extLst>
          </p:cNvPr>
          <p:cNvGrpSpPr>
            <a:grpSpLocks/>
          </p:cNvGrpSpPr>
          <p:nvPr/>
        </p:nvGrpSpPr>
        <p:grpSpPr bwMode="auto">
          <a:xfrm>
            <a:off x="7013575" y="1624013"/>
            <a:ext cx="4098925" cy="2773362"/>
            <a:chOff x="9977374" y="1634156"/>
            <a:chExt cx="4058124" cy="2772413"/>
          </a:xfrm>
        </p:grpSpPr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8C0FDA49-55F7-CB4A-B473-88DFC7510B09}"/>
                </a:ext>
              </a:extLst>
            </p:cNvPr>
            <p:cNvSpPr/>
            <p:nvPr/>
          </p:nvSpPr>
          <p:spPr>
            <a:xfrm>
              <a:off x="9977374" y="1634156"/>
              <a:ext cx="4058124" cy="2772413"/>
            </a:xfrm>
            <a:prstGeom prst="cube">
              <a:avLst>
                <a:gd name="adj" fmla="val 40223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Server</a:t>
              </a:r>
            </a:p>
          </p:txBody>
        </p:sp>
        <p:pic>
          <p:nvPicPr>
            <p:cNvPr id="38932" name="object 120">
              <a:extLst>
                <a:ext uri="{FF2B5EF4-FFF2-40B4-BE49-F238E27FC236}">
                  <a16:creationId xmlns:a16="http://schemas.microsoft.com/office/drawing/2014/main" id="{EB3D2A93-6B13-6C4E-A105-8BF140106BA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8828" y="4013992"/>
              <a:ext cx="988316" cy="244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920" name="Group 3">
            <a:extLst>
              <a:ext uri="{FF2B5EF4-FFF2-40B4-BE49-F238E27FC236}">
                <a16:creationId xmlns:a16="http://schemas.microsoft.com/office/drawing/2014/main" id="{58691AB5-84DD-5849-B1B0-64B574C2DA46}"/>
              </a:ext>
            </a:extLst>
          </p:cNvPr>
          <p:cNvGrpSpPr>
            <a:grpSpLocks/>
          </p:cNvGrpSpPr>
          <p:nvPr/>
        </p:nvGrpSpPr>
        <p:grpSpPr bwMode="auto">
          <a:xfrm>
            <a:off x="7045325" y="568325"/>
            <a:ext cx="2478088" cy="2355850"/>
            <a:chOff x="7017894" y="508494"/>
            <a:chExt cx="2477824" cy="2355595"/>
          </a:xfrm>
        </p:grpSpPr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5A07382A-EACB-6C46-8C9E-5B46A07904DD}"/>
                </a:ext>
              </a:extLst>
            </p:cNvPr>
            <p:cNvSpPr/>
            <p:nvPr/>
          </p:nvSpPr>
          <p:spPr>
            <a:xfrm>
              <a:off x="7038530" y="2373605"/>
              <a:ext cx="1295262" cy="490484"/>
            </a:xfrm>
            <a:prstGeom prst="downArrow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noProof="1"/>
            </a:p>
          </p:txBody>
        </p:sp>
        <p:grpSp>
          <p:nvGrpSpPr>
            <p:cNvPr id="38927" name="Group 67">
              <a:extLst>
                <a:ext uri="{FF2B5EF4-FFF2-40B4-BE49-F238E27FC236}">
                  <a16:creationId xmlns:a16="http://schemas.microsoft.com/office/drawing/2014/main" id="{8D54BA19-C57C-974A-91B8-27CE15DB4E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7894" y="508494"/>
              <a:ext cx="2477824" cy="1956378"/>
              <a:chOff x="6840560" y="3042409"/>
              <a:chExt cx="2477824" cy="1956378"/>
            </a:xfrm>
          </p:grpSpPr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89F3AB43-5E27-324E-8228-AD73AF606320}"/>
                  </a:ext>
                </a:extLst>
              </p:cNvPr>
              <p:cNvSpPr/>
              <p:nvPr/>
            </p:nvSpPr>
            <p:spPr>
              <a:xfrm>
                <a:off x="6840560" y="3042409"/>
                <a:ext cx="2477824" cy="1955588"/>
              </a:xfrm>
              <a:prstGeom prst="cube">
                <a:avLst>
                  <a:gd name="adj" fmla="val 58311"/>
                </a:avLst>
              </a:prstGeom>
              <a:solidFill>
                <a:schemeClr val="bg1"/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noProof="1">
                    <a:solidFill>
                      <a:schemeClr val="tx1"/>
                    </a:solidFill>
                  </a:rPr>
                  <a:t>Client</a:t>
                </a:r>
              </a:p>
            </p:txBody>
          </p:sp>
          <p:pic>
            <p:nvPicPr>
              <p:cNvPr id="38930" name="object 120">
                <a:extLst>
                  <a:ext uri="{FF2B5EF4-FFF2-40B4-BE49-F238E27FC236}">
                    <a16:creationId xmlns:a16="http://schemas.microsoft.com/office/drawing/2014/main" id="{B82B0172-4043-6D4F-B991-A1D5234E63A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5599" y="4227634"/>
                <a:ext cx="998133" cy="244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8928" name="TextBox 2">
              <a:extLst>
                <a:ext uri="{FF2B5EF4-FFF2-40B4-BE49-F238E27FC236}">
                  <a16:creationId xmlns:a16="http://schemas.microsoft.com/office/drawing/2014/main" id="{F455F48D-8ED6-6B42-8EA5-A7F88E1215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2937" y="2323656"/>
              <a:ext cx="609207" cy="372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600"/>
                <a:t>Containerd</a:t>
              </a:r>
              <a:r>
                <a:rPr lang="zh-CN" altLang="en-US" sz="600"/>
                <a:t> </a:t>
              </a:r>
              <a:r>
                <a:rPr lang="en-US" altLang="zh-CN" sz="600"/>
                <a:t>API</a:t>
              </a:r>
            </a:p>
          </p:txBody>
        </p:sp>
      </p:grpSp>
      <p:grpSp>
        <p:nvGrpSpPr>
          <p:cNvPr id="38921" name="Group 5">
            <a:extLst>
              <a:ext uri="{FF2B5EF4-FFF2-40B4-BE49-F238E27FC236}">
                <a16:creationId xmlns:a16="http://schemas.microsoft.com/office/drawing/2014/main" id="{4DE152E5-4C6B-CF4C-BB32-27E6A3EBA744}"/>
              </a:ext>
            </a:extLst>
          </p:cNvPr>
          <p:cNvGrpSpPr>
            <a:grpSpLocks/>
          </p:cNvGrpSpPr>
          <p:nvPr/>
        </p:nvGrpSpPr>
        <p:grpSpPr bwMode="auto">
          <a:xfrm>
            <a:off x="8631238" y="584200"/>
            <a:ext cx="2478087" cy="2355850"/>
            <a:chOff x="8972115" y="145735"/>
            <a:chExt cx="2477824" cy="2355595"/>
          </a:xfrm>
        </p:grpSpPr>
        <p:sp>
          <p:nvSpPr>
            <p:cNvPr id="74" name="Down Arrow 73">
              <a:extLst>
                <a:ext uri="{FF2B5EF4-FFF2-40B4-BE49-F238E27FC236}">
                  <a16:creationId xmlns:a16="http://schemas.microsoft.com/office/drawing/2014/main" id="{BBC5891D-39BB-4740-BA74-51060751B426}"/>
                </a:ext>
              </a:extLst>
            </p:cNvPr>
            <p:cNvSpPr/>
            <p:nvPr/>
          </p:nvSpPr>
          <p:spPr>
            <a:xfrm>
              <a:off x="8992750" y="2010846"/>
              <a:ext cx="1295263" cy="490484"/>
            </a:xfrm>
            <a:prstGeom prst="downArrow">
              <a:avLst/>
            </a:prstGeom>
            <a:solidFill>
              <a:schemeClr val="bg1"/>
            </a:solidFill>
            <a:ln w="38100" cmpd="sng">
              <a:solidFill>
                <a:srgbClr val="2F66D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noProof="1"/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1F4C0536-AFE2-1F40-B299-62E3AD9B3C57}"/>
                </a:ext>
              </a:extLst>
            </p:cNvPr>
            <p:cNvSpPr/>
            <p:nvPr/>
          </p:nvSpPr>
          <p:spPr>
            <a:xfrm>
              <a:off x="8972115" y="145735"/>
              <a:ext cx="2477824" cy="1955588"/>
            </a:xfrm>
            <a:prstGeom prst="cube">
              <a:avLst>
                <a:gd name="adj" fmla="val 58311"/>
              </a:avLst>
            </a:prstGeom>
            <a:solidFill>
              <a:schemeClr val="bg1"/>
            </a:solidFill>
            <a:ln w="50800">
              <a:solidFill>
                <a:srgbClr val="2F6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2F66D6"/>
                  </a:solidFill>
                </a:rPr>
                <a:t>Kubelet</a:t>
              </a:r>
            </a:p>
          </p:txBody>
        </p:sp>
        <p:sp>
          <p:nvSpPr>
            <p:cNvPr id="38924" name="TextBox 80">
              <a:extLst>
                <a:ext uri="{FF2B5EF4-FFF2-40B4-BE49-F238E27FC236}">
                  <a16:creationId xmlns:a16="http://schemas.microsoft.com/office/drawing/2014/main" id="{264AF4B8-6E89-1A44-BB6A-4509B13A9A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5613" y="1971162"/>
              <a:ext cx="609535" cy="371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noProof="1">
                  <a:solidFill>
                    <a:srgbClr val="2F66D6"/>
                  </a:solidFill>
                </a:rPr>
                <a:t>CRI</a:t>
              </a:r>
              <a:endParaRPr lang="en-US" altLang="en-CN" sz="600" noProof="1">
                <a:solidFill>
                  <a:srgbClr val="2F66D6"/>
                </a:solidFill>
              </a:endParaRPr>
            </a:p>
          </p:txBody>
        </p:sp>
        <p:pic>
          <p:nvPicPr>
            <p:cNvPr id="38925" name="object 149">
              <a:extLst>
                <a:ext uri="{FF2B5EF4-FFF2-40B4-BE49-F238E27FC236}">
                  <a16:creationId xmlns:a16="http://schemas.microsoft.com/office/drawing/2014/main" id="{5EF758FB-C10E-F848-B82B-5A7BDF2A5DA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9824" y="1340161"/>
              <a:ext cx="320396" cy="310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1A1C748-0397-0543-8876-42E8677854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250" y="168275"/>
            <a:ext cx="5486400" cy="696913"/>
          </a:xfrm>
        </p:spPr>
        <p:txBody>
          <a:bodyPr lIns="0" tIns="12700" rIns="0" bIns="0" rtlCol="0">
            <a:spAutoFit/>
          </a:bodyPr>
          <a:lstStyle/>
          <a:p>
            <a:pPr marL="12700" eaLnBrk="1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en-US" spc="-5" noProof="1">
                <a:latin typeface="Arial Narrow" panose="020B0604020202020204" pitchFamily="34" charset="0"/>
                <a:ea typeface="+mn-ea"/>
              </a:rPr>
              <a:t>容器的使用情况</a:t>
            </a:r>
            <a:endParaRPr spc="-5" noProof="1">
              <a:latin typeface="Arial Narrow" panose="020B0604020202020204" pitchFamily="34" charset="0"/>
              <a:ea typeface="+mn-ea"/>
            </a:endParaRP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E599027B-4A85-3742-B7EB-7F1A20BAEA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62650" y="1076325"/>
            <a:ext cx="4071938" cy="2447925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219" name="TextBox 14">
            <a:extLst>
              <a:ext uri="{FF2B5EF4-FFF2-40B4-BE49-F238E27FC236}">
                <a16:creationId xmlns:a16="http://schemas.microsoft.com/office/drawing/2014/main" id="{C0B710A2-6E9D-C94C-9D1C-26DA5DCB5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792663"/>
            <a:ext cx="88947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到</a:t>
            </a:r>
            <a:r>
              <a:rPr lang="zh-CN" altLang="en-US" sz="1800"/>
              <a:t> </a:t>
            </a:r>
            <a:r>
              <a:rPr lang="en-US" altLang="zh-CN" sz="1800"/>
              <a:t>2020</a:t>
            </a:r>
            <a:r>
              <a:rPr lang="zh-CN" altLang="en-US" sz="1800"/>
              <a:t> 年止 </a:t>
            </a:r>
            <a:r>
              <a:rPr lang="en-US" altLang="zh-CN" sz="1800"/>
              <a:t>Containerd 的使用</a:t>
            </a:r>
            <a:r>
              <a:rPr lang="zh-CN" altLang="en-US" sz="1800"/>
              <a:t> </a:t>
            </a:r>
            <a:r>
              <a:rPr lang="en-US" altLang="zh-CN" sz="1800"/>
              <a:t>(</a:t>
            </a:r>
            <a:r>
              <a:rPr lang="zh-CN" altLang="en-US" sz="1800"/>
              <a:t>包含在 </a:t>
            </a:r>
            <a:r>
              <a:rPr lang="en-US" altLang="zh-CN" sz="1800"/>
              <a:t>Docker</a:t>
            </a:r>
            <a:r>
              <a:rPr lang="zh-CN" altLang="en-US" sz="1800"/>
              <a:t> 中使用</a:t>
            </a:r>
            <a:r>
              <a:rPr lang="en-US" altLang="zh-CN" sz="1800"/>
              <a:t>)</a:t>
            </a:r>
            <a:r>
              <a:rPr lang="zh-CN" altLang="en-US" sz="1800"/>
              <a:t> </a:t>
            </a:r>
            <a:r>
              <a:rPr lang="en-US" altLang="zh-CN" sz="1800"/>
              <a:t>占容器使用</a:t>
            </a:r>
            <a:r>
              <a:rPr lang="zh-CN" altLang="en-US" sz="1800"/>
              <a:t>的 </a:t>
            </a:r>
            <a:r>
              <a:rPr lang="en-US" altLang="zh-CN" sz="1800"/>
              <a:t>83%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由社区中的几个托管服务和开源项目使用统计得到</a:t>
            </a:r>
            <a:endParaRPr lang="en-US" altLang="zh-CN" sz="18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/>
          </a:p>
        </p:txBody>
      </p:sp>
      <p:sp>
        <p:nvSpPr>
          <p:cNvPr id="9220" name="TextBox 20">
            <a:extLst>
              <a:ext uri="{FF2B5EF4-FFF2-40B4-BE49-F238E27FC236}">
                <a16:creationId xmlns:a16="http://schemas.microsoft.com/office/drawing/2014/main" id="{94FAB04A-BAFB-D248-8304-09A50234F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3213" y="3789363"/>
            <a:ext cx="53848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/>
              <a:t>2020</a:t>
            </a:r>
            <a:r>
              <a:rPr lang="zh-CN" altLang="en-US" sz="1200" dirty="0"/>
              <a:t> 年容器使用</a:t>
            </a:r>
            <a:br>
              <a:rPr lang="en-US" altLang="zh-CN" sz="1200" dirty="0"/>
            </a:br>
            <a:r>
              <a:rPr lang="en-US" altLang="zh-CN" sz="1200" dirty="0"/>
              <a:t>(</a:t>
            </a:r>
            <a:r>
              <a:rPr lang="en-US" altLang="zh-CN" sz="1200" dirty="0" err="1"/>
              <a:t>Sysdig</a:t>
            </a:r>
            <a:r>
              <a:rPr lang="en-US" altLang="zh-CN" sz="1200" dirty="0"/>
              <a:t> 2021 container security and usage report)</a:t>
            </a:r>
            <a:endParaRPr lang="en-US" altLang="zh-CN" sz="1200" dirty="0">
              <a:hlinkClick r:id="rId4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 dirty="0">
                <a:hlinkClick r:id="rId5"/>
              </a:rPr>
              <a:t>https://sysdig.com/blog/sysdig-2021-container-security-usage-report</a:t>
            </a:r>
            <a:endParaRPr lang="en-US" altLang="zh-CN" sz="1200" dirty="0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225D43EB-36EB-9940-B21F-EDFC459CA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900113"/>
            <a:ext cx="24511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TextBox 8">
            <a:extLst>
              <a:ext uri="{FF2B5EF4-FFF2-40B4-BE49-F238E27FC236}">
                <a16:creationId xmlns:a16="http://schemas.microsoft.com/office/drawing/2014/main" id="{DA1B0C9C-E184-BF43-9DC1-E6A3CE936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8" y="3821113"/>
            <a:ext cx="46799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/>
              <a:t>2019</a:t>
            </a:r>
            <a:r>
              <a:rPr lang="zh-CN" altLang="en-US" sz="1200"/>
              <a:t> 年容器使用</a:t>
            </a:r>
            <a:endParaRPr lang="en-US" altLang="zh-CN" sz="1200"/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200"/>
              <a:t>(Sysdig 2019 Container Usage Report)</a:t>
            </a:r>
            <a:br>
              <a:rPr lang="en-US" altLang="zh-CN" sz="1200"/>
            </a:br>
            <a:r>
              <a:rPr lang="en-US" altLang="zh-CN" sz="1200">
                <a:hlinkClick r:id="rId7"/>
              </a:rPr>
              <a:t>https://sysdig.com/blog/sysdig-2019-container-usage-report</a:t>
            </a:r>
            <a:endParaRPr lang="en-US" altLang="zh-CN" sz="1200"/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85BD8E3-B40B-C14D-BD6B-235EC5340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250" y="168275"/>
            <a:ext cx="6630988" cy="696913"/>
          </a:xfrm>
        </p:spPr>
        <p:txBody>
          <a:bodyPr lIns="0" tIns="12700" rIns="0" bIns="0" rtlCol="0">
            <a:spAutoFit/>
          </a:bodyPr>
          <a:lstStyle/>
          <a:p>
            <a:pPr marL="12700" eaLnBrk="1" fontAlgn="auto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defRPr/>
            </a:pPr>
            <a:r>
              <a:rPr lang="zh-CN" altLang="en-US" spc="-5" noProof="1"/>
              <a:t>如何使用 </a:t>
            </a:r>
            <a:r>
              <a:rPr lang="en-US" spc="-5" noProof="1"/>
              <a:t>C</a:t>
            </a:r>
            <a:r>
              <a:rPr spc="-5" noProof="1"/>
              <a:t>ontainerd</a:t>
            </a:r>
            <a:r>
              <a:rPr spc="-35" noProof="1"/>
              <a:t> </a:t>
            </a:r>
            <a:r>
              <a:rPr spc="-5" noProof="1"/>
              <a:t>?</a:t>
            </a:r>
          </a:p>
        </p:txBody>
      </p:sp>
      <p:sp>
        <p:nvSpPr>
          <p:cNvPr id="11267" name="object 48">
            <a:extLst>
              <a:ext uri="{FF2B5EF4-FFF2-40B4-BE49-F238E27FC236}">
                <a16:creationId xmlns:a16="http://schemas.microsoft.com/office/drawing/2014/main" id="{C2915E21-C973-E745-8269-DCE15BEB4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1752600"/>
            <a:ext cx="22002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zh-CN" altLang="en-US" sz="2000">
                <a:latin typeface="Arial" panose="020B0604020202020204" pitchFamily="34" charset="0"/>
              </a:rPr>
              <a:t>作为</a:t>
            </a:r>
            <a:r>
              <a:rPr lang="en-US" altLang="en-CN" sz="2000">
                <a:latin typeface="Arial" panose="020B0604020202020204" pitchFamily="34" charset="0"/>
              </a:rPr>
              <a:t> </a:t>
            </a:r>
            <a:r>
              <a:rPr lang="en-US" altLang="zh-CN" sz="2000">
                <a:latin typeface="Arial" panose="020B0604020202020204" pitchFamily="34" charset="0"/>
              </a:rPr>
              <a:t>CRI</a:t>
            </a:r>
            <a:r>
              <a:rPr lang="en-US" altLang="en-CN" sz="2000">
                <a:latin typeface="Arial" panose="020B0604020202020204" pitchFamily="34" charset="0"/>
              </a:rPr>
              <a:t> </a:t>
            </a:r>
            <a:r>
              <a:rPr lang="zh-CN" altLang="en-US" sz="2000">
                <a:latin typeface="Arial" panose="020B0604020202020204" pitchFamily="34" charset="0"/>
              </a:rPr>
              <a:t>运行时</a:t>
            </a:r>
            <a:endParaRPr lang="en-US" altLang="en-CN" sz="2000">
              <a:latin typeface="Arial" panose="020B0604020202020204" pitchFamily="34" charset="0"/>
            </a:endParaRPr>
          </a:p>
        </p:txBody>
      </p:sp>
      <p:sp>
        <p:nvSpPr>
          <p:cNvPr id="11268" name="object 49">
            <a:extLst>
              <a:ext uri="{FF2B5EF4-FFF2-40B4-BE49-F238E27FC236}">
                <a16:creationId xmlns:a16="http://schemas.microsoft.com/office/drawing/2014/main" id="{E0C51AD1-8D09-4346-8553-9812961A9C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8213" y="1752600"/>
            <a:ext cx="23590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631825" indent="-619125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zh-CN" altLang="en-US" sz="2000">
                <a:latin typeface="Arial" panose="020B0604020202020204" pitchFamily="34" charset="0"/>
              </a:rPr>
              <a:t>作为 </a:t>
            </a:r>
            <a:r>
              <a:rPr lang="en-US" altLang="zh-CN" sz="2000">
                <a:latin typeface="Arial" panose="020B0604020202020204" pitchFamily="34" charset="0"/>
              </a:rPr>
              <a:t>Docker </a:t>
            </a:r>
            <a:r>
              <a:rPr lang="zh-CN" altLang="en-US" sz="2000">
                <a:latin typeface="Arial" panose="020B0604020202020204" pitchFamily="34" charset="0"/>
              </a:rPr>
              <a:t>的组件</a:t>
            </a:r>
            <a:endParaRPr lang="en-US" altLang="en-CN" sz="2000">
              <a:latin typeface="Arial" panose="020B0604020202020204" pitchFamily="34" charset="0"/>
            </a:endParaRPr>
          </a:p>
        </p:txBody>
      </p:sp>
      <p:sp>
        <p:nvSpPr>
          <p:cNvPr id="11269" name="object 50">
            <a:extLst>
              <a:ext uri="{FF2B5EF4-FFF2-40B4-BE49-F238E27FC236}">
                <a16:creationId xmlns:a16="http://schemas.microsoft.com/office/drawing/2014/main" id="{772982E4-DEBF-F443-9116-1E0F06F1A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0575" y="1752600"/>
            <a:ext cx="236061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244475" indent="-231775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2000">
                <a:latin typeface="Arial" panose="020B0604020202020204" pitchFamily="34" charset="0"/>
              </a:rPr>
              <a:t>作为通用的容器工具</a:t>
            </a:r>
            <a:endParaRPr lang="en-US" altLang="en-CN" sz="2000"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8257E0-F847-104D-8055-492109CBFA23}"/>
              </a:ext>
            </a:extLst>
          </p:cNvPr>
          <p:cNvGrpSpPr/>
          <p:nvPr/>
        </p:nvGrpSpPr>
        <p:grpSpPr>
          <a:xfrm>
            <a:off x="910630" y="2416113"/>
            <a:ext cx="2298679" cy="3112945"/>
            <a:chOff x="1156692" y="2697057"/>
            <a:chExt cx="2298679" cy="31129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62B89AC-3911-1246-A5FA-6E48860CA712}"/>
                </a:ext>
              </a:extLst>
            </p:cNvPr>
            <p:cNvGrpSpPr/>
            <p:nvPr/>
          </p:nvGrpSpPr>
          <p:grpSpPr>
            <a:xfrm>
              <a:off x="1160710" y="3644545"/>
              <a:ext cx="2294661" cy="2165457"/>
              <a:chOff x="5009962" y="3644545"/>
              <a:chExt cx="2294661" cy="2165457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44915276-A43F-844D-8D98-E14304A2B4BE}"/>
                  </a:ext>
                </a:extLst>
              </p:cNvPr>
              <p:cNvGrpSpPr/>
              <p:nvPr/>
            </p:nvGrpSpPr>
            <p:grpSpPr>
              <a:xfrm>
                <a:off x="5009962" y="3644545"/>
                <a:ext cx="2294661" cy="2109843"/>
                <a:chOff x="1171118" y="3651170"/>
                <a:chExt cx="2294661" cy="2109843"/>
              </a:xfrm>
            </p:grpSpPr>
            <p:sp>
              <p:nvSpPr>
                <p:cNvPr id="100" name="object 3">
                  <a:extLst>
                    <a:ext uri="{FF2B5EF4-FFF2-40B4-BE49-F238E27FC236}">
                      <a16:creationId xmlns:a16="http://schemas.microsoft.com/office/drawing/2014/main" id="{BF245D44-CECB-A64C-8775-B1E5562F2FCC}"/>
                    </a:ext>
                  </a:extLst>
                </p:cNvPr>
                <p:cNvSpPr/>
                <p:nvPr/>
              </p:nvSpPr>
              <p:spPr>
                <a:xfrm>
                  <a:off x="1198194" y="4854869"/>
                  <a:ext cx="2267585" cy="906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585" h="906145">
                      <a:moveTo>
                        <a:pt x="0" y="0"/>
                      </a:moveTo>
                      <a:lnTo>
                        <a:pt x="2267318" y="0"/>
                      </a:lnTo>
                      <a:lnTo>
                        <a:pt x="2267318" y="905870"/>
                      </a:lnTo>
                      <a:lnTo>
                        <a:pt x="0" y="9058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699">
                  <a:solidFill>
                    <a:srgbClr val="000000"/>
                  </a:solidFill>
                </a:ln>
              </p:spPr>
              <p:txBody>
                <a:bodyPr lIns="0" tIns="0" rIns="0" bIns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noProof="1">
                      <a:latin typeface="+mn-lt"/>
                      <a:ea typeface="+mn-ea"/>
                    </a:rPr>
                    <a:t>OCI</a:t>
                  </a:r>
                  <a:r>
                    <a:rPr lang="zh-CN" altLang="en-US" noProof="1">
                      <a:latin typeface="+mn-lt"/>
                      <a:ea typeface="+mn-ea"/>
                    </a:rPr>
                    <a:t> 运行时</a:t>
                  </a:r>
                  <a:endParaRPr noProof="1">
                    <a:latin typeface="+mn-lt"/>
                    <a:ea typeface="+mn-ea"/>
                  </a:endParaRPr>
                </a:p>
              </p:txBody>
            </p:sp>
            <p:sp>
              <p:nvSpPr>
                <p:cNvPr id="101" name="object 7">
                  <a:extLst>
                    <a:ext uri="{FF2B5EF4-FFF2-40B4-BE49-F238E27FC236}">
                      <a16:creationId xmlns:a16="http://schemas.microsoft.com/office/drawing/2014/main" id="{5C068AA6-54D8-DB42-A2DC-03B50C160522}"/>
                    </a:ext>
                  </a:extLst>
                </p:cNvPr>
                <p:cNvSpPr/>
                <p:nvPr/>
              </p:nvSpPr>
              <p:spPr>
                <a:xfrm>
                  <a:off x="1173993" y="4543201"/>
                  <a:ext cx="2236470" cy="41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470" h="417195">
                      <a:moveTo>
                        <a:pt x="1890564" y="0"/>
                      </a:moveTo>
                      <a:lnTo>
                        <a:pt x="1890564" y="202978"/>
                      </a:lnTo>
                      <a:lnTo>
                        <a:pt x="2236203" y="202978"/>
                      </a:lnTo>
                      <a:lnTo>
                        <a:pt x="1118101" y="416990"/>
                      </a:lnTo>
                      <a:lnTo>
                        <a:pt x="0" y="202978"/>
                      </a:lnTo>
                      <a:lnTo>
                        <a:pt x="345638" y="202978"/>
                      </a:lnTo>
                      <a:lnTo>
                        <a:pt x="345638" y="0"/>
                      </a:lnTo>
                      <a:lnTo>
                        <a:pt x="189056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699">
                  <a:solidFill>
                    <a:srgbClr val="000000"/>
                  </a:solidFill>
                </a:ln>
              </p:spPr>
              <p:txBody>
                <a:bodyPr lIns="0" tIns="0" rIns="0" bIns="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dirty="0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102" name="Group 101">
                  <a:extLst>
                    <a:ext uri="{FF2B5EF4-FFF2-40B4-BE49-F238E27FC236}">
                      <a16:creationId xmlns:a16="http://schemas.microsoft.com/office/drawing/2014/main" id="{CA540506-F55A-924A-97B6-E63EC48271F7}"/>
                    </a:ext>
                  </a:extLst>
                </p:cNvPr>
                <p:cNvGrpSpPr/>
                <p:nvPr/>
              </p:nvGrpSpPr>
              <p:grpSpPr>
                <a:xfrm>
                  <a:off x="1171118" y="3651170"/>
                  <a:ext cx="2267585" cy="932180"/>
                  <a:chOff x="1171118" y="3651170"/>
                  <a:chExt cx="2267585" cy="932180"/>
                </a:xfrm>
              </p:grpSpPr>
              <p:sp>
                <p:nvSpPr>
                  <p:cNvPr id="103" name="object 17">
                    <a:extLst>
                      <a:ext uri="{FF2B5EF4-FFF2-40B4-BE49-F238E27FC236}">
                        <a16:creationId xmlns:a16="http://schemas.microsoft.com/office/drawing/2014/main" id="{5049DEB5-7C1F-2646-AC79-BE5F60B0679A}"/>
                      </a:ext>
                    </a:extLst>
                  </p:cNvPr>
                  <p:cNvSpPr/>
                  <p:nvPr/>
                </p:nvSpPr>
                <p:spPr>
                  <a:xfrm>
                    <a:off x="1171118" y="3651170"/>
                    <a:ext cx="2267585" cy="932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7585" h="932179">
                        <a:moveTo>
                          <a:pt x="0" y="0"/>
                        </a:moveTo>
                        <a:lnTo>
                          <a:pt x="2267318" y="0"/>
                        </a:lnTo>
                        <a:lnTo>
                          <a:pt x="2267318" y="932167"/>
                        </a:lnTo>
                        <a:lnTo>
                          <a:pt x="0" y="93216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4924">
                    <a:solidFill>
                      <a:srgbClr val="ED7D31"/>
                    </a:solidFill>
                  </a:ln>
                </p:spPr>
                <p:txBody>
                  <a:bodyPr lIns="0" tIns="0" rIns="0" bIns="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noProof="1">
                      <a:latin typeface="+mn-lt"/>
                      <a:ea typeface="+mn-ea"/>
                    </a:endParaRPr>
                  </a:p>
                </p:txBody>
              </p:sp>
              <p:pic>
                <p:nvPicPr>
                  <p:cNvPr id="104" name="object 18">
                    <a:extLst>
                      <a:ext uri="{FF2B5EF4-FFF2-40B4-BE49-F238E27FC236}">
                        <a16:creationId xmlns:a16="http://schemas.microsoft.com/office/drawing/2014/main" id="{CA3B2663-B3D5-6444-959D-917E48FD9847}"/>
                      </a:ext>
                    </a:extLst>
                  </p:cNvPr>
                  <p:cNvPicPr/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607478" y="3940847"/>
                    <a:ext cx="1426959" cy="35281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76F1EB9D-8C3D-004E-8690-972EC9AD8334}"/>
                  </a:ext>
                </a:extLst>
              </p:cNvPr>
              <p:cNvGrpSpPr/>
              <p:nvPr/>
            </p:nvGrpSpPr>
            <p:grpSpPr>
              <a:xfrm>
                <a:off x="5404204" y="5448796"/>
                <a:ext cx="1447799" cy="361206"/>
                <a:chOff x="5486400" y="6019800"/>
                <a:chExt cx="1447799" cy="361206"/>
              </a:xfrm>
            </p:grpSpPr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79818A0E-825A-1C43-AC3D-1C5F1BF92741}"/>
                    </a:ext>
                  </a:extLst>
                </p:cNvPr>
                <p:cNvGrpSpPr/>
                <p:nvPr/>
              </p:nvGrpSpPr>
              <p:grpSpPr>
                <a:xfrm>
                  <a:off x="5486400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97" name="Cube 96">
                    <a:extLst>
                      <a:ext uri="{FF2B5EF4-FFF2-40B4-BE49-F238E27FC236}">
                        <a16:creationId xmlns:a16="http://schemas.microsoft.com/office/drawing/2014/main" id="{0D6301EC-B753-FA4C-B8CF-A575E4E4DA3B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8" name="Cube 97">
                    <a:extLst>
                      <a:ext uri="{FF2B5EF4-FFF2-40B4-BE49-F238E27FC236}">
                        <a16:creationId xmlns:a16="http://schemas.microsoft.com/office/drawing/2014/main" id="{2600E452-9752-1044-8130-283CA8AF330E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99" name="Cube 98">
                    <a:extLst>
                      <a:ext uri="{FF2B5EF4-FFF2-40B4-BE49-F238E27FC236}">
                        <a16:creationId xmlns:a16="http://schemas.microsoft.com/office/drawing/2014/main" id="{E8316614-5CEF-5E44-B285-8F1A66E83E8E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F91189D5-B838-DB48-AD2B-4300B25A4465}"/>
                    </a:ext>
                  </a:extLst>
                </p:cNvPr>
                <p:cNvGrpSpPr/>
                <p:nvPr/>
              </p:nvGrpSpPr>
              <p:grpSpPr>
                <a:xfrm>
                  <a:off x="5943599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94" name="Cube 93">
                    <a:extLst>
                      <a:ext uri="{FF2B5EF4-FFF2-40B4-BE49-F238E27FC236}">
                        <a16:creationId xmlns:a16="http://schemas.microsoft.com/office/drawing/2014/main" id="{E32F539A-A491-0B47-8855-E4003AE8E825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5" name="Cube 94">
                    <a:extLst>
                      <a:ext uri="{FF2B5EF4-FFF2-40B4-BE49-F238E27FC236}">
                        <a16:creationId xmlns:a16="http://schemas.microsoft.com/office/drawing/2014/main" id="{7223D29A-84A0-0846-BED2-2660265ACAC7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96" name="Cube 95">
                    <a:extLst>
                      <a:ext uri="{FF2B5EF4-FFF2-40B4-BE49-F238E27FC236}">
                        <a16:creationId xmlns:a16="http://schemas.microsoft.com/office/drawing/2014/main" id="{8AB3170B-92BF-2C4E-B0DD-E034A7C90DFF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AB5B3B16-7D53-7948-8AE5-14AE634B3836}"/>
                    </a:ext>
                  </a:extLst>
                </p:cNvPr>
                <p:cNvGrpSpPr/>
                <p:nvPr/>
              </p:nvGrpSpPr>
              <p:grpSpPr>
                <a:xfrm>
                  <a:off x="6411504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91" name="Cube 90">
                    <a:extLst>
                      <a:ext uri="{FF2B5EF4-FFF2-40B4-BE49-F238E27FC236}">
                        <a16:creationId xmlns:a16="http://schemas.microsoft.com/office/drawing/2014/main" id="{A3323315-9B20-E64C-8490-7EEC90098A39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2" name="Cube 91">
                    <a:extLst>
                      <a:ext uri="{FF2B5EF4-FFF2-40B4-BE49-F238E27FC236}">
                        <a16:creationId xmlns:a16="http://schemas.microsoft.com/office/drawing/2014/main" id="{5FE2B4DA-AB5C-4747-AE60-989FAE575C56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93" name="Cube 92">
                    <a:extLst>
                      <a:ext uri="{FF2B5EF4-FFF2-40B4-BE49-F238E27FC236}">
                        <a16:creationId xmlns:a16="http://schemas.microsoft.com/office/drawing/2014/main" id="{15ED2517-EE5F-9043-820C-1DF1A7D8B319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</p:grpSp>
        </p:grp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35EEE29F-72D4-8448-9649-6722990EE497}"/>
                </a:ext>
              </a:extLst>
            </p:cNvPr>
            <p:cNvSpPr/>
            <p:nvPr/>
          </p:nvSpPr>
          <p:spPr>
            <a:xfrm>
              <a:off x="1180384" y="3269775"/>
              <a:ext cx="2236470" cy="417195"/>
            </a:xfrm>
            <a:custGeom>
              <a:avLst/>
              <a:gdLst/>
              <a:ahLst/>
              <a:cxnLst/>
              <a:rect l="l" t="t" r="r" b="b"/>
              <a:pathLst>
                <a:path w="2236470" h="417195">
                  <a:moveTo>
                    <a:pt x="1890564" y="0"/>
                  </a:moveTo>
                  <a:lnTo>
                    <a:pt x="1890564" y="202978"/>
                  </a:lnTo>
                  <a:lnTo>
                    <a:pt x="2236202" y="202978"/>
                  </a:lnTo>
                  <a:lnTo>
                    <a:pt x="1118101" y="416990"/>
                  </a:lnTo>
                  <a:lnTo>
                    <a:pt x="0" y="202978"/>
                  </a:lnTo>
                  <a:lnTo>
                    <a:pt x="345638" y="202978"/>
                  </a:lnTo>
                  <a:lnTo>
                    <a:pt x="345638" y="0"/>
                  </a:lnTo>
                  <a:lnTo>
                    <a:pt x="1890564" y="0"/>
                  </a:lnTo>
                  <a:close/>
                </a:path>
              </a:pathLst>
            </a:custGeom>
            <a:solidFill>
              <a:schemeClr val="bg1"/>
            </a:solidFill>
            <a:ln w="12699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noProof="1">
                  <a:latin typeface="+mn-lt"/>
                  <a:ea typeface="+mn-ea"/>
                </a:rPr>
                <a:t>CRI</a:t>
              </a:r>
              <a:endParaRPr noProof="1">
                <a:latin typeface="+mn-lt"/>
                <a:ea typeface="+mn-ea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0BC30AF1-8111-DE4F-BC4E-F5C1C698A7CD}"/>
                </a:ext>
              </a:extLst>
            </p:cNvPr>
            <p:cNvGrpSpPr/>
            <p:nvPr/>
          </p:nvGrpSpPr>
          <p:grpSpPr>
            <a:xfrm>
              <a:off x="1156692" y="2697057"/>
              <a:ext cx="2268000" cy="572717"/>
              <a:chOff x="1156692" y="2697057"/>
              <a:chExt cx="2268000" cy="572717"/>
            </a:xfrm>
          </p:grpSpPr>
          <p:sp>
            <p:nvSpPr>
              <p:cNvPr id="12" name="object 12">
                <a:extLst>
                  <a:ext uri="{FF2B5EF4-FFF2-40B4-BE49-F238E27FC236}">
                    <a16:creationId xmlns:a16="http://schemas.microsoft.com/office/drawing/2014/main" id="{6933E998-5846-494E-BFB3-84C620A7357D}"/>
                  </a:ext>
                </a:extLst>
              </p:cNvPr>
              <p:cNvSpPr txBox="1"/>
              <p:nvPr/>
            </p:nvSpPr>
            <p:spPr>
              <a:xfrm>
                <a:off x="1156692" y="2697057"/>
                <a:ext cx="2268000" cy="572717"/>
              </a:xfrm>
              <a:prstGeom prst="rect">
                <a:avLst/>
              </a:prstGeom>
              <a:solidFill>
                <a:schemeClr val="bg1"/>
              </a:solidFill>
              <a:ln w="31749">
                <a:solidFill>
                  <a:srgbClr val="4472C4"/>
                </a:solidFill>
              </a:ln>
            </p:spPr>
            <p:txBody>
              <a:bodyPr lIns="0" tIns="143510" rIns="0" bIns="0"/>
              <a:lstStyle/>
              <a:p>
                <a:pPr marL="829310" eaLnBrk="1" fontAlgn="auto" hangingPunct="1">
                  <a:spcBef>
                    <a:spcPts val="1130"/>
                  </a:spcBef>
                  <a:spcAft>
                    <a:spcPts val="0"/>
                  </a:spcAft>
                  <a:defRPr/>
                </a:pPr>
                <a:r>
                  <a:rPr lang="en-US" spc="-10" noProof="1">
                    <a:solidFill>
                      <a:srgbClr val="4472C4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rPr>
                  <a:t>K</a:t>
                </a:r>
                <a:r>
                  <a:rPr spc="-10" noProof="1">
                    <a:solidFill>
                      <a:srgbClr val="4472C4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rPr>
                  <a:t>ubelet</a:t>
                </a:r>
                <a:endParaRPr lang="en-US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endParaRPr>
              </a:p>
            </p:txBody>
          </p:sp>
          <p:pic>
            <p:nvPicPr>
              <p:cNvPr id="11" name="object 11">
                <a:extLst>
                  <a:ext uri="{FF2B5EF4-FFF2-40B4-BE49-F238E27FC236}">
                    <a16:creationId xmlns:a16="http://schemas.microsoft.com/office/drawing/2014/main" id="{9F2A352A-3206-874B-921A-C330F16DE543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46917" y="2754790"/>
                <a:ext cx="461863" cy="448008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8F83BAF-57B2-CA4F-AD3C-C960534A3D3A}"/>
              </a:ext>
            </a:extLst>
          </p:cNvPr>
          <p:cNvGrpSpPr/>
          <p:nvPr/>
        </p:nvGrpSpPr>
        <p:grpSpPr>
          <a:xfrm>
            <a:off x="4757489" y="2405215"/>
            <a:ext cx="2301072" cy="3123843"/>
            <a:chOff x="5003551" y="2686159"/>
            <a:chExt cx="2301072" cy="31238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220AD9E8-CC40-064B-B8FA-DCEF0A3EA1B4}"/>
                </a:ext>
              </a:extLst>
            </p:cNvPr>
            <p:cNvGrpSpPr/>
            <p:nvPr/>
          </p:nvGrpSpPr>
          <p:grpSpPr>
            <a:xfrm>
              <a:off x="5009962" y="3644545"/>
              <a:ext cx="2294661" cy="2165457"/>
              <a:chOff x="5009962" y="3644545"/>
              <a:chExt cx="2294661" cy="2165457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EC16A52-FE43-1E4F-AC1B-B20274ACA344}"/>
                  </a:ext>
                </a:extLst>
              </p:cNvPr>
              <p:cNvGrpSpPr/>
              <p:nvPr/>
            </p:nvGrpSpPr>
            <p:grpSpPr>
              <a:xfrm>
                <a:off x="5009962" y="3644545"/>
                <a:ext cx="2294661" cy="2109843"/>
                <a:chOff x="1171118" y="3651170"/>
                <a:chExt cx="2294661" cy="2109843"/>
              </a:xfrm>
            </p:grpSpPr>
            <p:sp>
              <p:nvSpPr>
                <p:cNvPr id="58" name="object 3">
                  <a:extLst>
                    <a:ext uri="{FF2B5EF4-FFF2-40B4-BE49-F238E27FC236}">
                      <a16:creationId xmlns:a16="http://schemas.microsoft.com/office/drawing/2014/main" id="{1C101FE7-9F91-614C-A45E-E4EAA4C94FF4}"/>
                    </a:ext>
                  </a:extLst>
                </p:cNvPr>
                <p:cNvSpPr/>
                <p:nvPr/>
              </p:nvSpPr>
              <p:spPr>
                <a:xfrm>
                  <a:off x="1198194" y="4854869"/>
                  <a:ext cx="2267585" cy="906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585" h="906145">
                      <a:moveTo>
                        <a:pt x="0" y="0"/>
                      </a:moveTo>
                      <a:lnTo>
                        <a:pt x="2267318" y="0"/>
                      </a:lnTo>
                      <a:lnTo>
                        <a:pt x="2267318" y="905870"/>
                      </a:lnTo>
                      <a:lnTo>
                        <a:pt x="0" y="9058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699">
                  <a:solidFill>
                    <a:srgbClr val="000000"/>
                  </a:solidFill>
                </a:ln>
              </p:spPr>
              <p:txBody>
                <a:bodyPr lIns="0" tIns="0" rIns="0" bIns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noProof="1">
                      <a:latin typeface="+mn-lt"/>
                      <a:ea typeface="+mn-ea"/>
                    </a:rPr>
                    <a:t>OCI</a:t>
                  </a:r>
                  <a:r>
                    <a:rPr lang="zh-CN" altLang="en-US" noProof="1">
                      <a:latin typeface="+mn-lt"/>
                      <a:ea typeface="+mn-ea"/>
                    </a:rPr>
                    <a:t> 运行时</a:t>
                  </a:r>
                  <a:endParaRPr noProof="1">
                    <a:latin typeface="+mn-lt"/>
                    <a:ea typeface="+mn-ea"/>
                  </a:endParaRPr>
                </a:p>
              </p:txBody>
            </p:sp>
            <p:sp>
              <p:nvSpPr>
                <p:cNvPr id="59" name="object 7">
                  <a:extLst>
                    <a:ext uri="{FF2B5EF4-FFF2-40B4-BE49-F238E27FC236}">
                      <a16:creationId xmlns:a16="http://schemas.microsoft.com/office/drawing/2014/main" id="{2DD9F0B9-0FB5-074A-A47E-3CD2E1042A40}"/>
                    </a:ext>
                  </a:extLst>
                </p:cNvPr>
                <p:cNvSpPr/>
                <p:nvPr/>
              </p:nvSpPr>
              <p:spPr>
                <a:xfrm>
                  <a:off x="1173993" y="4543201"/>
                  <a:ext cx="2236470" cy="41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470" h="417195">
                      <a:moveTo>
                        <a:pt x="1890564" y="0"/>
                      </a:moveTo>
                      <a:lnTo>
                        <a:pt x="1890564" y="202978"/>
                      </a:lnTo>
                      <a:lnTo>
                        <a:pt x="2236203" y="202978"/>
                      </a:lnTo>
                      <a:lnTo>
                        <a:pt x="1118101" y="416990"/>
                      </a:lnTo>
                      <a:lnTo>
                        <a:pt x="0" y="202978"/>
                      </a:lnTo>
                      <a:lnTo>
                        <a:pt x="345638" y="202978"/>
                      </a:lnTo>
                      <a:lnTo>
                        <a:pt x="345638" y="0"/>
                      </a:lnTo>
                      <a:lnTo>
                        <a:pt x="189056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699">
                  <a:solidFill>
                    <a:srgbClr val="000000"/>
                  </a:solidFill>
                </a:ln>
              </p:spPr>
              <p:txBody>
                <a:bodyPr lIns="0" tIns="0" rIns="0" bIns="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dirty="0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15CC1C59-B233-854A-871E-8D5C67D2B244}"/>
                    </a:ext>
                  </a:extLst>
                </p:cNvPr>
                <p:cNvGrpSpPr/>
                <p:nvPr/>
              </p:nvGrpSpPr>
              <p:grpSpPr>
                <a:xfrm>
                  <a:off x="1171118" y="3651170"/>
                  <a:ext cx="2267585" cy="932180"/>
                  <a:chOff x="1171118" y="3651170"/>
                  <a:chExt cx="2267585" cy="932180"/>
                </a:xfrm>
              </p:grpSpPr>
              <p:sp>
                <p:nvSpPr>
                  <p:cNvPr id="61" name="object 17">
                    <a:extLst>
                      <a:ext uri="{FF2B5EF4-FFF2-40B4-BE49-F238E27FC236}">
                        <a16:creationId xmlns:a16="http://schemas.microsoft.com/office/drawing/2014/main" id="{D9FB8A11-4D82-4048-8D78-A090F28EC189}"/>
                      </a:ext>
                    </a:extLst>
                  </p:cNvPr>
                  <p:cNvSpPr/>
                  <p:nvPr/>
                </p:nvSpPr>
                <p:spPr>
                  <a:xfrm>
                    <a:off x="1171118" y="3651170"/>
                    <a:ext cx="2267585" cy="932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7585" h="932179">
                        <a:moveTo>
                          <a:pt x="0" y="0"/>
                        </a:moveTo>
                        <a:lnTo>
                          <a:pt x="2267318" y="0"/>
                        </a:lnTo>
                        <a:lnTo>
                          <a:pt x="2267318" y="932167"/>
                        </a:lnTo>
                        <a:lnTo>
                          <a:pt x="0" y="93216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4924">
                    <a:solidFill>
                      <a:srgbClr val="ED7D31"/>
                    </a:solidFill>
                  </a:ln>
                </p:spPr>
                <p:txBody>
                  <a:bodyPr lIns="0" tIns="0" rIns="0" bIns="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noProof="1">
                      <a:latin typeface="+mn-lt"/>
                      <a:ea typeface="+mn-ea"/>
                    </a:endParaRPr>
                  </a:p>
                </p:txBody>
              </p:sp>
              <p:pic>
                <p:nvPicPr>
                  <p:cNvPr id="62" name="object 18">
                    <a:extLst>
                      <a:ext uri="{FF2B5EF4-FFF2-40B4-BE49-F238E27FC236}">
                        <a16:creationId xmlns:a16="http://schemas.microsoft.com/office/drawing/2014/main" id="{E5C2C9D3-BCE2-3247-B4C6-4DE11069DD3B}"/>
                      </a:ext>
                    </a:extLst>
                  </p:cNvPr>
                  <p:cNvPicPr/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607478" y="3940847"/>
                    <a:ext cx="1426959" cy="35281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B47064BF-0C1A-C64B-8B7C-62F3EC78ADE0}"/>
                  </a:ext>
                </a:extLst>
              </p:cNvPr>
              <p:cNvGrpSpPr/>
              <p:nvPr/>
            </p:nvGrpSpPr>
            <p:grpSpPr>
              <a:xfrm>
                <a:off x="5404204" y="5448796"/>
                <a:ext cx="1447799" cy="361206"/>
                <a:chOff x="5486400" y="6019800"/>
                <a:chExt cx="1447799" cy="361206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6D180F9-581A-E94D-85CF-1757223476D7}"/>
                    </a:ext>
                  </a:extLst>
                </p:cNvPr>
                <p:cNvGrpSpPr/>
                <p:nvPr/>
              </p:nvGrpSpPr>
              <p:grpSpPr>
                <a:xfrm>
                  <a:off x="5486400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71" name="Cube 70">
                    <a:extLst>
                      <a:ext uri="{FF2B5EF4-FFF2-40B4-BE49-F238E27FC236}">
                        <a16:creationId xmlns:a16="http://schemas.microsoft.com/office/drawing/2014/main" id="{74B2CE29-A992-6D45-9DC7-1AB16D476396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2" name="Cube 71">
                    <a:extLst>
                      <a:ext uri="{FF2B5EF4-FFF2-40B4-BE49-F238E27FC236}">
                        <a16:creationId xmlns:a16="http://schemas.microsoft.com/office/drawing/2014/main" id="{09133F09-6D71-9E40-9C6C-82EF1E3C6B38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73" name="Cube 72">
                    <a:extLst>
                      <a:ext uri="{FF2B5EF4-FFF2-40B4-BE49-F238E27FC236}">
                        <a16:creationId xmlns:a16="http://schemas.microsoft.com/office/drawing/2014/main" id="{D033573D-CDD5-854A-8F2C-B3E332A31759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AEDDCD3C-3E16-D943-B617-88FD59BF388B}"/>
                    </a:ext>
                  </a:extLst>
                </p:cNvPr>
                <p:cNvGrpSpPr/>
                <p:nvPr/>
              </p:nvGrpSpPr>
              <p:grpSpPr>
                <a:xfrm>
                  <a:off x="5943599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76" name="Cube 75">
                    <a:extLst>
                      <a:ext uri="{FF2B5EF4-FFF2-40B4-BE49-F238E27FC236}">
                        <a16:creationId xmlns:a16="http://schemas.microsoft.com/office/drawing/2014/main" id="{1433F4EF-0CE2-8E43-90BA-58016D597D5B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77" name="Cube 76">
                    <a:extLst>
                      <a:ext uri="{FF2B5EF4-FFF2-40B4-BE49-F238E27FC236}">
                        <a16:creationId xmlns:a16="http://schemas.microsoft.com/office/drawing/2014/main" id="{5029D309-ABDB-2947-B8D8-CA59F65923F5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78" name="Cube 77">
                    <a:extLst>
                      <a:ext uri="{FF2B5EF4-FFF2-40B4-BE49-F238E27FC236}">
                        <a16:creationId xmlns:a16="http://schemas.microsoft.com/office/drawing/2014/main" id="{66201B10-A5CB-A542-8778-E6D603501C3C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5150EC4B-BFF3-064F-A6C8-C6EDE96F6A56}"/>
                    </a:ext>
                  </a:extLst>
                </p:cNvPr>
                <p:cNvGrpSpPr/>
                <p:nvPr/>
              </p:nvGrpSpPr>
              <p:grpSpPr>
                <a:xfrm>
                  <a:off x="6411504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80" name="Cube 79">
                    <a:extLst>
                      <a:ext uri="{FF2B5EF4-FFF2-40B4-BE49-F238E27FC236}">
                        <a16:creationId xmlns:a16="http://schemas.microsoft.com/office/drawing/2014/main" id="{0021D8B1-ED13-D842-A47E-9732CAB15AE4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81" name="Cube 80">
                    <a:extLst>
                      <a:ext uri="{FF2B5EF4-FFF2-40B4-BE49-F238E27FC236}">
                        <a16:creationId xmlns:a16="http://schemas.microsoft.com/office/drawing/2014/main" id="{37EB4B38-1B97-5043-854F-037B9FBEC71D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82" name="Cube 81">
                    <a:extLst>
                      <a:ext uri="{FF2B5EF4-FFF2-40B4-BE49-F238E27FC236}">
                        <a16:creationId xmlns:a16="http://schemas.microsoft.com/office/drawing/2014/main" id="{50C883B6-4504-AE4A-AE20-1933F0470952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</p:grpSp>
        </p:grpSp>
        <p:sp>
          <p:nvSpPr>
            <p:cNvPr id="63" name="object 9">
              <a:extLst>
                <a:ext uri="{FF2B5EF4-FFF2-40B4-BE49-F238E27FC236}">
                  <a16:creationId xmlns:a16="http://schemas.microsoft.com/office/drawing/2014/main" id="{7E5351DB-CA2B-754F-B0D5-A7CBEF7707F6}"/>
                </a:ext>
              </a:extLst>
            </p:cNvPr>
            <p:cNvSpPr/>
            <p:nvPr/>
          </p:nvSpPr>
          <p:spPr>
            <a:xfrm>
              <a:off x="5019228" y="3263150"/>
              <a:ext cx="2236470" cy="417195"/>
            </a:xfrm>
            <a:custGeom>
              <a:avLst/>
              <a:gdLst/>
              <a:ahLst/>
              <a:cxnLst/>
              <a:rect l="l" t="t" r="r" b="b"/>
              <a:pathLst>
                <a:path w="2236470" h="417195">
                  <a:moveTo>
                    <a:pt x="1890564" y="0"/>
                  </a:moveTo>
                  <a:lnTo>
                    <a:pt x="1890564" y="202978"/>
                  </a:lnTo>
                  <a:lnTo>
                    <a:pt x="2236202" y="202978"/>
                  </a:lnTo>
                  <a:lnTo>
                    <a:pt x="1118101" y="416990"/>
                  </a:lnTo>
                  <a:lnTo>
                    <a:pt x="0" y="202978"/>
                  </a:lnTo>
                  <a:lnTo>
                    <a:pt x="345638" y="202978"/>
                  </a:lnTo>
                  <a:lnTo>
                    <a:pt x="345638" y="0"/>
                  </a:lnTo>
                  <a:lnTo>
                    <a:pt x="1890564" y="0"/>
                  </a:lnTo>
                  <a:close/>
                </a:path>
              </a:pathLst>
            </a:custGeom>
            <a:solidFill>
              <a:schemeClr val="bg1"/>
            </a:solidFill>
            <a:ln w="12699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noProof="1">
                  <a:latin typeface="+mn-lt"/>
                  <a:ea typeface="+mn-ea"/>
                </a:rPr>
                <a:t>Containerd</a:t>
              </a:r>
              <a:r>
                <a:rPr lang="zh-CN" altLang="en-US" sz="1600" noProof="1">
                  <a:latin typeface="+mn-lt"/>
                  <a:ea typeface="+mn-ea"/>
                </a:rPr>
                <a:t> </a:t>
              </a:r>
              <a:r>
                <a:rPr lang="en-US" altLang="zh-CN" sz="1600" noProof="1">
                  <a:latin typeface="+mn-lt"/>
                  <a:ea typeface="+mn-ea"/>
                </a:rPr>
                <a:t>API</a:t>
              </a:r>
              <a:endParaRPr sz="1600" noProof="1">
                <a:latin typeface="+mn-lt"/>
                <a:ea typeface="+mn-ea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D5AA0BF-8160-814E-B4A6-7D7A808B8C2D}"/>
                </a:ext>
              </a:extLst>
            </p:cNvPr>
            <p:cNvGrpSpPr/>
            <p:nvPr/>
          </p:nvGrpSpPr>
          <p:grpSpPr>
            <a:xfrm>
              <a:off x="5003551" y="2686159"/>
              <a:ext cx="2278380" cy="581340"/>
              <a:chOff x="5003551" y="2686159"/>
              <a:chExt cx="2278380" cy="581340"/>
            </a:xfrm>
          </p:grpSpPr>
          <p:sp>
            <p:nvSpPr>
              <p:cNvPr id="32" name="object 32">
                <a:extLst>
                  <a:ext uri="{FF2B5EF4-FFF2-40B4-BE49-F238E27FC236}">
                    <a16:creationId xmlns:a16="http://schemas.microsoft.com/office/drawing/2014/main" id="{5D92BEC7-1E88-274B-B444-7C1419FBC56A}"/>
                  </a:ext>
                </a:extLst>
              </p:cNvPr>
              <p:cNvSpPr txBox="1"/>
              <p:nvPr/>
            </p:nvSpPr>
            <p:spPr>
              <a:xfrm>
                <a:off x="5003551" y="2686159"/>
                <a:ext cx="2278380" cy="581340"/>
              </a:xfrm>
              <a:prstGeom prst="rect">
                <a:avLst/>
              </a:prstGeom>
              <a:solidFill>
                <a:schemeClr val="bg1"/>
              </a:solidFill>
              <a:ln w="31749">
                <a:solidFill>
                  <a:srgbClr val="5B9BD4"/>
                </a:solidFill>
              </a:ln>
            </p:spPr>
            <p:txBody>
              <a:bodyPr lIns="0" tIns="154305" rIns="0" bIns="0"/>
              <a:lstStyle/>
              <a:p>
                <a:pPr marL="758190" eaLnBrk="1" fontAlgn="auto" hangingPunct="1">
                  <a:spcBef>
                    <a:spcPts val="1215"/>
                  </a:spcBef>
                  <a:spcAft>
                    <a:spcPts val="0"/>
                  </a:spcAft>
                  <a:defRPr/>
                </a:pPr>
                <a:r>
                  <a:rPr lang="en-US" altLang="zh-CN" spc="-15" noProof="1">
                    <a:solidFill>
                      <a:srgbClr val="5B9BD4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rPr>
                  <a:t>D</a:t>
                </a:r>
                <a:r>
                  <a:rPr spc="-15" noProof="1">
                    <a:solidFill>
                      <a:srgbClr val="5B9BD4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rPr>
                  <a:t>ockerd</a:t>
                </a:r>
                <a:endParaRPr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endParaRPr>
              </a:p>
            </p:txBody>
          </p:sp>
          <p:pic>
            <p:nvPicPr>
              <p:cNvPr id="33" name="object 33">
                <a:extLst>
                  <a:ext uri="{FF2B5EF4-FFF2-40B4-BE49-F238E27FC236}">
                    <a16:creationId xmlns:a16="http://schemas.microsoft.com/office/drawing/2014/main" id="{851388EF-583E-3B47-921C-D826F951F398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69417" y="2771941"/>
                <a:ext cx="596921" cy="427793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EA28D2-44CA-2F4E-B9C5-2893C94C3211}"/>
              </a:ext>
            </a:extLst>
          </p:cNvPr>
          <p:cNvGrpSpPr/>
          <p:nvPr/>
        </p:nvGrpSpPr>
        <p:grpSpPr>
          <a:xfrm>
            <a:off x="8453940" y="2416893"/>
            <a:ext cx="2368435" cy="3112165"/>
            <a:chOff x="8700002" y="2697837"/>
            <a:chExt cx="2368435" cy="311216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006E0724-AB20-CD4A-9BC3-EEFEC768B1D8}"/>
                </a:ext>
              </a:extLst>
            </p:cNvPr>
            <p:cNvGrpSpPr/>
            <p:nvPr/>
          </p:nvGrpSpPr>
          <p:grpSpPr>
            <a:xfrm>
              <a:off x="8700002" y="3644545"/>
              <a:ext cx="2294661" cy="2165457"/>
              <a:chOff x="5009962" y="3644545"/>
              <a:chExt cx="2294661" cy="2165457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FBDB8269-BB61-DD40-A313-E5DEE9AB29F0}"/>
                  </a:ext>
                </a:extLst>
              </p:cNvPr>
              <p:cNvGrpSpPr/>
              <p:nvPr/>
            </p:nvGrpSpPr>
            <p:grpSpPr>
              <a:xfrm>
                <a:off x="5009962" y="3644545"/>
                <a:ext cx="2294661" cy="2109843"/>
                <a:chOff x="1171118" y="3651170"/>
                <a:chExt cx="2294661" cy="2109843"/>
              </a:xfrm>
            </p:grpSpPr>
            <p:sp>
              <p:nvSpPr>
                <p:cNvPr id="120" name="object 3">
                  <a:extLst>
                    <a:ext uri="{FF2B5EF4-FFF2-40B4-BE49-F238E27FC236}">
                      <a16:creationId xmlns:a16="http://schemas.microsoft.com/office/drawing/2014/main" id="{86C6EF25-FEE6-544A-9179-D7DACDC27EB5}"/>
                    </a:ext>
                  </a:extLst>
                </p:cNvPr>
                <p:cNvSpPr/>
                <p:nvPr/>
              </p:nvSpPr>
              <p:spPr>
                <a:xfrm>
                  <a:off x="1198194" y="4854869"/>
                  <a:ext cx="2267585" cy="906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585" h="906145">
                      <a:moveTo>
                        <a:pt x="0" y="0"/>
                      </a:moveTo>
                      <a:lnTo>
                        <a:pt x="2267318" y="0"/>
                      </a:lnTo>
                      <a:lnTo>
                        <a:pt x="2267318" y="905870"/>
                      </a:lnTo>
                      <a:lnTo>
                        <a:pt x="0" y="9058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699">
                  <a:solidFill>
                    <a:srgbClr val="000000"/>
                  </a:solidFill>
                </a:ln>
              </p:spPr>
              <p:txBody>
                <a:bodyPr lIns="0" tIns="0" rIns="0" bIns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noProof="1">
                      <a:latin typeface="+mn-lt"/>
                      <a:ea typeface="+mn-ea"/>
                    </a:rPr>
                    <a:t>OCI</a:t>
                  </a:r>
                  <a:r>
                    <a:rPr lang="zh-CN" altLang="en-US" noProof="1">
                      <a:latin typeface="+mn-lt"/>
                      <a:ea typeface="+mn-ea"/>
                    </a:rPr>
                    <a:t> 运行时</a:t>
                  </a:r>
                  <a:endParaRPr noProof="1">
                    <a:latin typeface="+mn-lt"/>
                    <a:ea typeface="+mn-ea"/>
                  </a:endParaRPr>
                </a:p>
              </p:txBody>
            </p:sp>
            <p:sp>
              <p:nvSpPr>
                <p:cNvPr id="121" name="object 7">
                  <a:extLst>
                    <a:ext uri="{FF2B5EF4-FFF2-40B4-BE49-F238E27FC236}">
                      <a16:creationId xmlns:a16="http://schemas.microsoft.com/office/drawing/2014/main" id="{65A229E4-2011-4F48-A052-4D84A2AD9255}"/>
                    </a:ext>
                  </a:extLst>
                </p:cNvPr>
                <p:cNvSpPr/>
                <p:nvPr/>
              </p:nvSpPr>
              <p:spPr>
                <a:xfrm>
                  <a:off x="1173993" y="4543201"/>
                  <a:ext cx="2236470" cy="41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470" h="417195">
                      <a:moveTo>
                        <a:pt x="1890564" y="0"/>
                      </a:moveTo>
                      <a:lnTo>
                        <a:pt x="1890564" y="202978"/>
                      </a:lnTo>
                      <a:lnTo>
                        <a:pt x="2236203" y="202978"/>
                      </a:lnTo>
                      <a:lnTo>
                        <a:pt x="1118101" y="416990"/>
                      </a:lnTo>
                      <a:lnTo>
                        <a:pt x="0" y="202978"/>
                      </a:lnTo>
                      <a:lnTo>
                        <a:pt x="345638" y="202978"/>
                      </a:lnTo>
                      <a:lnTo>
                        <a:pt x="345638" y="0"/>
                      </a:lnTo>
                      <a:lnTo>
                        <a:pt x="189056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699">
                  <a:solidFill>
                    <a:srgbClr val="000000"/>
                  </a:solidFill>
                </a:ln>
              </p:spPr>
              <p:txBody>
                <a:bodyPr lIns="0" tIns="0" rIns="0" bIns="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dirty="0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15554D75-C10C-4C4B-9EDD-06245965D014}"/>
                    </a:ext>
                  </a:extLst>
                </p:cNvPr>
                <p:cNvGrpSpPr/>
                <p:nvPr/>
              </p:nvGrpSpPr>
              <p:grpSpPr>
                <a:xfrm>
                  <a:off x="1171118" y="3651170"/>
                  <a:ext cx="2267585" cy="932180"/>
                  <a:chOff x="1171118" y="3651170"/>
                  <a:chExt cx="2267585" cy="932180"/>
                </a:xfrm>
              </p:grpSpPr>
              <p:sp>
                <p:nvSpPr>
                  <p:cNvPr id="123" name="object 17">
                    <a:extLst>
                      <a:ext uri="{FF2B5EF4-FFF2-40B4-BE49-F238E27FC236}">
                        <a16:creationId xmlns:a16="http://schemas.microsoft.com/office/drawing/2014/main" id="{FAF47A2C-8E03-5744-96AC-DA400B3E97F4}"/>
                      </a:ext>
                    </a:extLst>
                  </p:cNvPr>
                  <p:cNvSpPr/>
                  <p:nvPr/>
                </p:nvSpPr>
                <p:spPr>
                  <a:xfrm>
                    <a:off x="1171118" y="3651170"/>
                    <a:ext cx="2267585" cy="932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7585" h="932179">
                        <a:moveTo>
                          <a:pt x="0" y="0"/>
                        </a:moveTo>
                        <a:lnTo>
                          <a:pt x="2267318" y="0"/>
                        </a:lnTo>
                        <a:lnTo>
                          <a:pt x="2267318" y="932167"/>
                        </a:lnTo>
                        <a:lnTo>
                          <a:pt x="0" y="93216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4924">
                    <a:solidFill>
                      <a:srgbClr val="ED7D31"/>
                    </a:solidFill>
                  </a:ln>
                </p:spPr>
                <p:txBody>
                  <a:bodyPr lIns="0" tIns="0" rIns="0" bIns="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noProof="1">
                      <a:latin typeface="+mn-lt"/>
                      <a:ea typeface="+mn-ea"/>
                    </a:endParaRPr>
                  </a:p>
                </p:txBody>
              </p:sp>
              <p:pic>
                <p:nvPicPr>
                  <p:cNvPr id="124" name="object 18">
                    <a:extLst>
                      <a:ext uri="{FF2B5EF4-FFF2-40B4-BE49-F238E27FC236}">
                        <a16:creationId xmlns:a16="http://schemas.microsoft.com/office/drawing/2014/main" id="{86AB40FD-06FF-E343-AFE8-FE9C1A49D5BD}"/>
                      </a:ext>
                    </a:extLst>
                  </p:cNvPr>
                  <p:cNvPicPr/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1607478" y="3940847"/>
                    <a:ext cx="1426959" cy="35281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C6A18C75-A154-C545-BFCA-F6065FA6E9F4}"/>
                  </a:ext>
                </a:extLst>
              </p:cNvPr>
              <p:cNvGrpSpPr/>
              <p:nvPr/>
            </p:nvGrpSpPr>
            <p:grpSpPr>
              <a:xfrm>
                <a:off x="5404204" y="5448796"/>
                <a:ext cx="1447799" cy="361206"/>
                <a:chOff x="5486400" y="6019800"/>
                <a:chExt cx="1447799" cy="361206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0F230F49-8327-D344-9A6E-49B29F443B4B}"/>
                    </a:ext>
                  </a:extLst>
                </p:cNvPr>
                <p:cNvGrpSpPr/>
                <p:nvPr/>
              </p:nvGrpSpPr>
              <p:grpSpPr>
                <a:xfrm>
                  <a:off x="5486400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117" name="Cube 116">
                    <a:extLst>
                      <a:ext uri="{FF2B5EF4-FFF2-40B4-BE49-F238E27FC236}">
                        <a16:creationId xmlns:a16="http://schemas.microsoft.com/office/drawing/2014/main" id="{9CC40B32-3C11-A843-A981-EC3F6D7C1E94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8" name="Cube 117">
                    <a:extLst>
                      <a:ext uri="{FF2B5EF4-FFF2-40B4-BE49-F238E27FC236}">
                        <a16:creationId xmlns:a16="http://schemas.microsoft.com/office/drawing/2014/main" id="{80239310-B92E-E045-A124-F7239A157185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119" name="Cube 118">
                    <a:extLst>
                      <a:ext uri="{FF2B5EF4-FFF2-40B4-BE49-F238E27FC236}">
                        <a16:creationId xmlns:a16="http://schemas.microsoft.com/office/drawing/2014/main" id="{472A2D90-3D4D-E449-AC68-EF836EB9DFD1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3999AC08-7386-9841-859D-B5E0B2D5BBFD}"/>
                    </a:ext>
                  </a:extLst>
                </p:cNvPr>
                <p:cNvGrpSpPr/>
                <p:nvPr/>
              </p:nvGrpSpPr>
              <p:grpSpPr>
                <a:xfrm>
                  <a:off x="5943599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114" name="Cube 113">
                    <a:extLst>
                      <a:ext uri="{FF2B5EF4-FFF2-40B4-BE49-F238E27FC236}">
                        <a16:creationId xmlns:a16="http://schemas.microsoft.com/office/drawing/2014/main" id="{51A4707E-4693-7346-AE84-A9E2262FFD45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5" name="Cube 114">
                    <a:extLst>
                      <a:ext uri="{FF2B5EF4-FFF2-40B4-BE49-F238E27FC236}">
                        <a16:creationId xmlns:a16="http://schemas.microsoft.com/office/drawing/2014/main" id="{E0D5947A-59D7-D644-A6EA-5D5B65D97713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116" name="Cube 115">
                    <a:extLst>
                      <a:ext uri="{FF2B5EF4-FFF2-40B4-BE49-F238E27FC236}">
                        <a16:creationId xmlns:a16="http://schemas.microsoft.com/office/drawing/2014/main" id="{109A1DBE-9F64-8344-946F-740F599062A2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27534E54-7BD8-584C-AC09-5478A3EC3770}"/>
                    </a:ext>
                  </a:extLst>
                </p:cNvPr>
                <p:cNvGrpSpPr/>
                <p:nvPr/>
              </p:nvGrpSpPr>
              <p:grpSpPr>
                <a:xfrm>
                  <a:off x="6411504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111" name="Cube 110">
                    <a:extLst>
                      <a:ext uri="{FF2B5EF4-FFF2-40B4-BE49-F238E27FC236}">
                        <a16:creationId xmlns:a16="http://schemas.microsoft.com/office/drawing/2014/main" id="{713EE8FD-665C-2D4A-9816-AF6D13C8D387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2" name="Cube 111">
                    <a:extLst>
                      <a:ext uri="{FF2B5EF4-FFF2-40B4-BE49-F238E27FC236}">
                        <a16:creationId xmlns:a16="http://schemas.microsoft.com/office/drawing/2014/main" id="{6C634CD9-8B36-DE4C-9F3A-04F23DB76EF9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113" name="Cube 112">
                    <a:extLst>
                      <a:ext uri="{FF2B5EF4-FFF2-40B4-BE49-F238E27FC236}">
                        <a16:creationId xmlns:a16="http://schemas.microsoft.com/office/drawing/2014/main" id="{4C68FDA0-9333-6D41-A523-00454FDE36F9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</p:grpSp>
        </p:grpSp>
        <p:sp>
          <p:nvSpPr>
            <p:cNvPr id="70" name="object 9">
              <a:extLst>
                <a:ext uri="{FF2B5EF4-FFF2-40B4-BE49-F238E27FC236}">
                  <a16:creationId xmlns:a16="http://schemas.microsoft.com/office/drawing/2014/main" id="{0E482A8F-1A62-1A40-97D1-E443FD4E0A5E}"/>
                </a:ext>
              </a:extLst>
            </p:cNvPr>
            <p:cNvSpPr/>
            <p:nvPr/>
          </p:nvSpPr>
          <p:spPr>
            <a:xfrm>
              <a:off x="8735489" y="3269775"/>
              <a:ext cx="2236470" cy="417195"/>
            </a:xfrm>
            <a:custGeom>
              <a:avLst/>
              <a:gdLst/>
              <a:ahLst/>
              <a:cxnLst/>
              <a:rect l="l" t="t" r="r" b="b"/>
              <a:pathLst>
                <a:path w="2236470" h="417195">
                  <a:moveTo>
                    <a:pt x="1890564" y="0"/>
                  </a:moveTo>
                  <a:lnTo>
                    <a:pt x="1890564" y="202978"/>
                  </a:lnTo>
                  <a:lnTo>
                    <a:pt x="2236202" y="202978"/>
                  </a:lnTo>
                  <a:lnTo>
                    <a:pt x="1118101" y="416990"/>
                  </a:lnTo>
                  <a:lnTo>
                    <a:pt x="0" y="202978"/>
                  </a:lnTo>
                  <a:lnTo>
                    <a:pt x="345638" y="202978"/>
                  </a:lnTo>
                  <a:lnTo>
                    <a:pt x="345638" y="0"/>
                  </a:lnTo>
                  <a:lnTo>
                    <a:pt x="1890564" y="0"/>
                  </a:lnTo>
                  <a:close/>
                </a:path>
              </a:pathLst>
            </a:custGeom>
            <a:solidFill>
              <a:schemeClr val="bg1"/>
            </a:solidFill>
            <a:ln w="12699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noProof="1">
                  <a:latin typeface="+mn-lt"/>
                  <a:ea typeface="+mn-ea"/>
                </a:rPr>
                <a:t>Containerd</a:t>
              </a:r>
              <a:r>
                <a:rPr lang="zh-CN" altLang="en-US" sz="1600" noProof="1">
                  <a:latin typeface="+mn-lt"/>
                  <a:ea typeface="+mn-ea"/>
                </a:rPr>
                <a:t> </a:t>
              </a:r>
              <a:r>
                <a:rPr lang="en-US" altLang="zh-CN" sz="1600" noProof="1">
                  <a:latin typeface="+mn-lt"/>
                  <a:ea typeface="+mn-ea"/>
                </a:rPr>
                <a:t>API</a:t>
              </a:r>
              <a:endParaRPr sz="1600" noProof="1">
                <a:latin typeface="+mn-lt"/>
                <a:ea typeface="+mn-ea"/>
              </a:endParaRP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B9864830-6ED8-5F4A-B6C6-44159E200FF1}"/>
                </a:ext>
              </a:extLst>
            </p:cNvPr>
            <p:cNvGrpSpPr/>
            <p:nvPr/>
          </p:nvGrpSpPr>
          <p:grpSpPr>
            <a:xfrm>
              <a:off x="8708142" y="2697837"/>
              <a:ext cx="2360295" cy="576000"/>
              <a:chOff x="8708142" y="2697837"/>
              <a:chExt cx="2360295" cy="576000"/>
            </a:xfrm>
          </p:grpSpPr>
          <p:sp>
            <p:nvSpPr>
              <p:cNvPr id="47" name="object 47">
                <a:extLst>
                  <a:ext uri="{FF2B5EF4-FFF2-40B4-BE49-F238E27FC236}">
                    <a16:creationId xmlns:a16="http://schemas.microsoft.com/office/drawing/2014/main" id="{7B177282-6EF2-1948-9168-AD057A5E37E6}"/>
                  </a:ext>
                </a:extLst>
              </p:cNvPr>
              <p:cNvSpPr txBox="1"/>
              <p:nvPr/>
            </p:nvSpPr>
            <p:spPr>
              <a:xfrm>
                <a:off x="8708142" y="2697837"/>
                <a:ext cx="2360295" cy="576000"/>
              </a:xfrm>
              <a:prstGeom prst="rect">
                <a:avLst/>
              </a:prstGeom>
              <a:solidFill>
                <a:schemeClr val="bg1"/>
              </a:solidFill>
              <a:ln w="31749">
                <a:solidFill>
                  <a:srgbClr val="70AD47"/>
                </a:solidFill>
              </a:ln>
            </p:spPr>
            <p:txBody>
              <a:bodyPr lIns="0" tIns="0" rIns="0" bIns="0" anchor="ctr"/>
              <a:lstStyle/>
              <a:p>
                <a:pPr marL="448945" algn="ctr" eaLnBrk="1" fontAlgn="auto" hangingPunct="1">
                  <a:spcBef>
                    <a:spcPts val="1215"/>
                  </a:spcBef>
                  <a:spcAft>
                    <a:spcPts val="0"/>
                  </a:spcAft>
                  <a:defRPr/>
                </a:pPr>
                <a:r>
                  <a:rPr lang="en-US" spc="-10" noProof="1">
                    <a:solidFill>
                      <a:srgbClr val="375523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rPr>
                  <a:t>任意工具</a:t>
                </a:r>
                <a:endParaRPr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endParaRPr>
              </a:p>
            </p:txBody>
          </p:sp>
          <p:pic>
            <p:nvPicPr>
              <p:cNvPr id="128" name="Graphic 127" descr="Tools">
                <a:extLst>
                  <a:ext uri="{FF2B5EF4-FFF2-40B4-BE49-F238E27FC236}">
                    <a16:creationId xmlns:a16="http://schemas.microsoft.com/office/drawing/2014/main" id="{A75DB423-2335-EA40-87CE-3CE9349EA6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71602" y="2793161"/>
                <a:ext cx="449575" cy="44957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34F2EF28-3D30-184F-897B-7DBD94B86331}"/>
              </a:ext>
            </a:extLst>
          </p:cNvPr>
          <p:cNvSpPr/>
          <p:nvPr/>
        </p:nvSpPr>
        <p:spPr>
          <a:xfrm>
            <a:off x="5410200" y="2286000"/>
            <a:ext cx="5991225" cy="3349625"/>
          </a:xfrm>
          <a:custGeom>
            <a:avLst/>
            <a:gdLst/>
            <a:ahLst/>
            <a:cxnLst/>
            <a:rect l="l" t="t" r="r" b="b"/>
            <a:pathLst>
              <a:path w="5991225" h="3348990">
                <a:moveTo>
                  <a:pt x="0" y="0"/>
                </a:moveTo>
                <a:lnTo>
                  <a:pt x="5991033" y="0"/>
                </a:lnTo>
                <a:lnTo>
                  <a:pt x="5991033" y="3348819"/>
                </a:lnTo>
                <a:lnTo>
                  <a:pt x="0" y="334881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399"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dirty="0">
              <a:latin typeface="+mn-lt"/>
              <a:ea typeface="+mn-ea"/>
            </a:endParaRPr>
          </a:p>
        </p:txBody>
      </p:sp>
      <p:pic>
        <p:nvPicPr>
          <p:cNvPr id="13314" name="object 54">
            <a:extLst>
              <a:ext uri="{FF2B5EF4-FFF2-40B4-BE49-F238E27FC236}">
                <a16:creationId xmlns:a16="http://schemas.microsoft.com/office/drawing/2014/main" id="{E4ED30BF-0906-CB48-8BBA-0F8DF3F6D62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2573338"/>
            <a:ext cx="1465263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object 55">
            <a:extLst>
              <a:ext uri="{FF2B5EF4-FFF2-40B4-BE49-F238E27FC236}">
                <a16:creationId xmlns:a16="http://schemas.microsoft.com/office/drawing/2014/main" id="{CC9825BF-0B12-1346-8765-4957413CC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7013" y="2532063"/>
            <a:ext cx="1851025" cy="1046162"/>
          </a:xfrm>
          <a:custGeom>
            <a:avLst/>
            <a:gdLst>
              <a:gd name="T0" fmla="*/ 1675727 w 1852295"/>
              <a:gd name="T1" fmla="*/ 1045954 h 1045844"/>
              <a:gd name="T2" fmla="*/ 173985 w 1852295"/>
              <a:gd name="T3" fmla="*/ 1045954 h 1045844"/>
              <a:gd name="T4" fmla="*/ 127731 w 1852295"/>
              <a:gd name="T5" fmla="*/ 1039727 h 1045844"/>
              <a:gd name="T6" fmla="*/ 86171 w 1852295"/>
              <a:gd name="T7" fmla="*/ 1022154 h 1045844"/>
              <a:gd name="T8" fmla="*/ 50958 w 1852295"/>
              <a:gd name="T9" fmla="*/ 994894 h 1045844"/>
              <a:gd name="T10" fmla="*/ 23754 w 1852295"/>
              <a:gd name="T11" fmla="*/ 959613 h 1045844"/>
              <a:gd name="T12" fmla="*/ 6215 w 1852295"/>
              <a:gd name="T13" fmla="*/ 917969 h 1045844"/>
              <a:gd name="T14" fmla="*/ 0 w 1852295"/>
              <a:gd name="T15" fmla="*/ 871625 h 1045844"/>
              <a:gd name="T16" fmla="*/ 0 w 1852295"/>
              <a:gd name="T17" fmla="*/ 174329 h 1045844"/>
              <a:gd name="T18" fmla="*/ 6215 w 1852295"/>
              <a:gd name="T19" fmla="*/ 127985 h 1045844"/>
              <a:gd name="T20" fmla="*/ 23754 w 1852295"/>
              <a:gd name="T21" fmla="*/ 86341 h 1045844"/>
              <a:gd name="T22" fmla="*/ 50958 w 1852295"/>
              <a:gd name="T23" fmla="*/ 51060 h 1045844"/>
              <a:gd name="T24" fmla="*/ 86171 w 1852295"/>
              <a:gd name="T25" fmla="*/ 23800 h 1045844"/>
              <a:gd name="T26" fmla="*/ 127731 w 1852295"/>
              <a:gd name="T27" fmla="*/ 6227 h 1045844"/>
              <a:gd name="T28" fmla="*/ 173985 w 1852295"/>
              <a:gd name="T29" fmla="*/ 0 h 1045844"/>
              <a:gd name="T30" fmla="*/ 1675727 w 1852295"/>
              <a:gd name="T31" fmla="*/ 0 h 1045844"/>
              <a:gd name="T32" fmla="*/ 1742310 w 1852295"/>
              <a:gd name="T33" fmla="*/ 13269 h 1045844"/>
              <a:gd name="T34" fmla="*/ 1798754 w 1852295"/>
              <a:gd name="T35" fmla="*/ 51060 h 1045844"/>
              <a:gd name="T36" fmla="*/ 1836469 w 1852295"/>
              <a:gd name="T37" fmla="*/ 107616 h 1045844"/>
              <a:gd name="T38" fmla="*/ 1849713 w 1852295"/>
              <a:gd name="T39" fmla="*/ 174329 h 1045844"/>
              <a:gd name="T40" fmla="*/ 1849713 w 1852295"/>
              <a:gd name="T41" fmla="*/ 871625 h 1045844"/>
              <a:gd name="T42" fmla="*/ 1843497 w 1852295"/>
              <a:gd name="T43" fmla="*/ 917969 h 1045844"/>
              <a:gd name="T44" fmla="*/ 1825958 w 1852295"/>
              <a:gd name="T45" fmla="*/ 959613 h 1045844"/>
              <a:gd name="T46" fmla="*/ 1798754 w 1852295"/>
              <a:gd name="T47" fmla="*/ 994894 h 1045844"/>
              <a:gd name="T48" fmla="*/ 1763541 w 1852295"/>
              <a:gd name="T49" fmla="*/ 1022154 h 1045844"/>
              <a:gd name="T50" fmla="*/ 1721981 w 1852295"/>
              <a:gd name="T51" fmla="*/ 1039727 h 1045844"/>
              <a:gd name="T52" fmla="*/ 1675727 w 1852295"/>
              <a:gd name="T53" fmla="*/ 1045954 h 10458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852295" h="1045844">
                <a:moveTo>
                  <a:pt x="1678028" y="1045317"/>
                </a:moveTo>
                <a:lnTo>
                  <a:pt x="174223" y="1045317"/>
                </a:lnTo>
                <a:lnTo>
                  <a:pt x="127907" y="1039094"/>
                </a:lnTo>
                <a:lnTo>
                  <a:pt x="86289" y="1021531"/>
                </a:lnTo>
                <a:lnTo>
                  <a:pt x="51028" y="994289"/>
                </a:lnTo>
                <a:lnTo>
                  <a:pt x="23786" y="959028"/>
                </a:lnTo>
                <a:lnTo>
                  <a:pt x="6223" y="917410"/>
                </a:lnTo>
                <a:lnTo>
                  <a:pt x="0" y="871094"/>
                </a:lnTo>
                <a:lnTo>
                  <a:pt x="0" y="174223"/>
                </a:lnTo>
                <a:lnTo>
                  <a:pt x="6223" y="127907"/>
                </a:lnTo>
                <a:lnTo>
                  <a:pt x="23786" y="86289"/>
                </a:lnTo>
                <a:lnTo>
                  <a:pt x="51028" y="51028"/>
                </a:lnTo>
                <a:lnTo>
                  <a:pt x="86289" y="23786"/>
                </a:lnTo>
                <a:lnTo>
                  <a:pt x="127907" y="6223"/>
                </a:lnTo>
                <a:lnTo>
                  <a:pt x="174223" y="0"/>
                </a:lnTo>
                <a:lnTo>
                  <a:pt x="1678028" y="0"/>
                </a:lnTo>
                <a:lnTo>
                  <a:pt x="1744701" y="13261"/>
                </a:lnTo>
                <a:lnTo>
                  <a:pt x="1801223" y="51028"/>
                </a:lnTo>
                <a:lnTo>
                  <a:pt x="1838990" y="107550"/>
                </a:lnTo>
                <a:lnTo>
                  <a:pt x="1852252" y="174223"/>
                </a:lnTo>
                <a:lnTo>
                  <a:pt x="1852252" y="871094"/>
                </a:lnTo>
                <a:lnTo>
                  <a:pt x="1846028" y="917410"/>
                </a:lnTo>
                <a:lnTo>
                  <a:pt x="1828465" y="959028"/>
                </a:lnTo>
                <a:lnTo>
                  <a:pt x="1801223" y="994289"/>
                </a:lnTo>
                <a:lnTo>
                  <a:pt x="1765962" y="1021531"/>
                </a:lnTo>
                <a:lnTo>
                  <a:pt x="1724344" y="1039094"/>
                </a:lnTo>
                <a:lnTo>
                  <a:pt x="1678028" y="10453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16" name="object 56">
            <a:extLst>
              <a:ext uri="{FF2B5EF4-FFF2-40B4-BE49-F238E27FC236}">
                <a16:creationId xmlns:a16="http://schemas.microsoft.com/office/drawing/2014/main" id="{9DB01547-2196-354B-AA0B-7FFC7BA81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7013" y="2532063"/>
            <a:ext cx="1851025" cy="1046162"/>
          </a:xfrm>
          <a:custGeom>
            <a:avLst/>
            <a:gdLst>
              <a:gd name="T0" fmla="*/ 0 w 1852295"/>
              <a:gd name="T1" fmla="*/ 174329 h 1045844"/>
              <a:gd name="T2" fmla="*/ 6215 w 1852295"/>
              <a:gd name="T3" fmla="*/ 127985 h 1045844"/>
              <a:gd name="T4" fmla="*/ 23754 w 1852295"/>
              <a:gd name="T5" fmla="*/ 86341 h 1045844"/>
              <a:gd name="T6" fmla="*/ 50958 w 1852295"/>
              <a:gd name="T7" fmla="*/ 51060 h 1045844"/>
              <a:gd name="T8" fmla="*/ 86171 w 1852295"/>
              <a:gd name="T9" fmla="*/ 23800 h 1045844"/>
              <a:gd name="T10" fmla="*/ 127731 w 1852295"/>
              <a:gd name="T11" fmla="*/ 6227 h 1045844"/>
              <a:gd name="T12" fmla="*/ 173985 w 1852295"/>
              <a:gd name="T13" fmla="*/ 0 h 1045844"/>
              <a:gd name="T14" fmla="*/ 1675727 w 1852295"/>
              <a:gd name="T15" fmla="*/ 0 h 1045844"/>
              <a:gd name="T16" fmla="*/ 1742310 w 1852295"/>
              <a:gd name="T17" fmla="*/ 13269 h 1045844"/>
              <a:gd name="T18" fmla="*/ 1798754 w 1852295"/>
              <a:gd name="T19" fmla="*/ 51060 h 1045844"/>
              <a:gd name="T20" fmla="*/ 1836469 w 1852295"/>
              <a:gd name="T21" fmla="*/ 107616 h 1045844"/>
              <a:gd name="T22" fmla="*/ 1849713 w 1852295"/>
              <a:gd name="T23" fmla="*/ 174329 h 1045844"/>
              <a:gd name="T24" fmla="*/ 1849713 w 1852295"/>
              <a:gd name="T25" fmla="*/ 871625 h 1045844"/>
              <a:gd name="T26" fmla="*/ 1843497 w 1852295"/>
              <a:gd name="T27" fmla="*/ 917969 h 1045844"/>
              <a:gd name="T28" fmla="*/ 1825958 w 1852295"/>
              <a:gd name="T29" fmla="*/ 959613 h 1045844"/>
              <a:gd name="T30" fmla="*/ 1798754 w 1852295"/>
              <a:gd name="T31" fmla="*/ 994894 h 1045844"/>
              <a:gd name="T32" fmla="*/ 1763541 w 1852295"/>
              <a:gd name="T33" fmla="*/ 1022154 h 1045844"/>
              <a:gd name="T34" fmla="*/ 1721981 w 1852295"/>
              <a:gd name="T35" fmla="*/ 1039727 h 1045844"/>
              <a:gd name="T36" fmla="*/ 1675727 w 1852295"/>
              <a:gd name="T37" fmla="*/ 1045954 h 1045844"/>
              <a:gd name="T38" fmla="*/ 173985 w 1852295"/>
              <a:gd name="T39" fmla="*/ 1045954 h 1045844"/>
              <a:gd name="T40" fmla="*/ 127731 w 1852295"/>
              <a:gd name="T41" fmla="*/ 1039727 h 1045844"/>
              <a:gd name="T42" fmla="*/ 86171 w 1852295"/>
              <a:gd name="T43" fmla="*/ 1022154 h 1045844"/>
              <a:gd name="T44" fmla="*/ 50958 w 1852295"/>
              <a:gd name="T45" fmla="*/ 994894 h 1045844"/>
              <a:gd name="T46" fmla="*/ 23754 w 1852295"/>
              <a:gd name="T47" fmla="*/ 959613 h 1045844"/>
              <a:gd name="T48" fmla="*/ 6215 w 1852295"/>
              <a:gd name="T49" fmla="*/ 917969 h 1045844"/>
              <a:gd name="T50" fmla="*/ 0 w 1852295"/>
              <a:gd name="T51" fmla="*/ 871625 h 1045844"/>
              <a:gd name="T52" fmla="*/ 0 w 1852295"/>
              <a:gd name="T53" fmla="*/ 174329 h 10458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852295" h="1045844">
                <a:moveTo>
                  <a:pt x="0" y="174223"/>
                </a:moveTo>
                <a:lnTo>
                  <a:pt x="6223" y="127907"/>
                </a:lnTo>
                <a:lnTo>
                  <a:pt x="23786" y="86289"/>
                </a:lnTo>
                <a:lnTo>
                  <a:pt x="51028" y="51028"/>
                </a:lnTo>
                <a:lnTo>
                  <a:pt x="86289" y="23786"/>
                </a:lnTo>
                <a:lnTo>
                  <a:pt x="127907" y="6223"/>
                </a:lnTo>
                <a:lnTo>
                  <a:pt x="174223" y="0"/>
                </a:lnTo>
                <a:lnTo>
                  <a:pt x="1678028" y="0"/>
                </a:lnTo>
                <a:lnTo>
                  <a:pt x="1744701" y="13261"/>
                </a:lnTo>
                <a:lnTo>
                  <a:pt x="1801223" y="51028"/>
                </a:lnTo>
                <a:lnTo>
                  <a:pt x="1838990" y="107550"/>
                </a:lnTo>
                <a:lnTo>
                  <a:pt x="1852252" y="174223"/>
                </a:lnTo>
                <a:lnTo>
                  <a:pt x="1852252" y="871094"/>
                </a:lnTo>
                <a:lnTo>
                  <a:pt x="1846028" y="917410"/>
                </a:lnTo>
                <a:lnTo>
                  <a:pt x="1828465" y="959028"/>
                </a:lnTo>
                <a:lnTo>
                  <a:pt x="1801223" y="994289"/>
                </a:lnTo>
                <a:lnTo>
                  <a:pt x="1765962" y="1021531"/>
                </a:lnTo>
                <a:lnTo>
                  <a:pt x="1724344" y="1039094"/>
                </a:lnTo>
                <a:lnTo>
                  <a:pt x="1678028" y="1045317"/>
                </a:lnTo>
                <a:lnTo>
                  <a:pt x="174223" y="1045317"/>
                </a:lnTo>
                <a:lnTo>
                  <a:pt x="127907" y="1039094"/>
                </a:lnTo>
                <a:lnTo>
                  <a:pt x="86289" y="1021531"/>
                </a:lnTo>
                <a:lnTo>
                  <a:pt x="51028" y="994289"/>
                </a:lnTo>
                <a:lnTo>
                  <a:pt x="23786" y="959028"/>
                </a:lnTo>
                <a:lnTo>
                  <a:pt x="6223" y="917410"/>
                </a:lnTo>
                <a:lnTo>
                  <a:pt x="0" y="871094"/>
                </a:lnTo>
                <a:lnTo>
                  <a:pt x="0" y="174223"/>
                </a:lnTo>
                <a:close/>
              </a:path>
            </a:pathLst>
          </a:custGeom>
          <a:noFill/>
          <a:ln w="19049">
            <a:solidFill>
              <a:srgbClr val="4472C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17" name="object 57">
            <a:extLst>
              <a:ext uri="{FF2B5EF4-FFF2-40B4-BE49-F238E27FC236}">
                <a16:creationId xmlns:a16="http://schemas.microsoft.com/office/drawing/2014/main" id="{86F3959E-2ABE-2B47-BA5F-22F000FCB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450" y="4029075"/>
            <a:ext cx="1925638" cy="1273175"/>
          </a:xfrm>
          <a:custGeom>
            <a:avLst/>
            <a:gdLst>
              <a:gd name="T0" fmla="*/ 886903 w 1926589"/>
              <a:gd name="T1" fmla="*/ 1271736 h 1273810"/>
              <a:gd name="T2" fmla="*/ 741492 w 1926589"/>
              <a:gd name="T3" fmla="*/ 1268147 h 1273810"/>
              <a:gd name="T4" fmla="*/ 604122 w 1926589"/>
              <a:gd name="T5" fmla="*/ 1261228 h 1273810"/>
              <a:gd name="T6" fmla="*/ 476505 w 1926589"/>
              <a:gd name="T7" fmla="*/ 1251254 h 1273810"/>
              <a:gd name="T8" fmla="*/ 360352 w 1926589"/>
              <a:gd name="T9" fmla="*/ 1238495 h 1273810"/>
              <a:gd name="T10" fmla="*/ 257374 w 1926589"/>
              <a:gd name="T11" fmla="*/ 1223229 h 1273810"/>
              <a:gd name="T12" fmla="*/ 169281 w 1926589"/>
              <a:gd name="T13" fmla="*/ 1205723 h 1273810"/>
              <a:gd name="T14" fmla="*/ 68799 w 1926589"/>
              <a:gd name="T15" fmla="*/ 1175868 h 1273810"/>
              <a:gd name="T16" fmla="*/ 0 w 1926589"/>
              <a:gd name="T17" fmla="*/ 1118789 h 1273810"/>
              <a:gd name="T18" fmla="*/ 2895 w 1926589"/>
              <a:gd name="T19" fmla="*/ 11988 h 1273810"/>
              <a:gd name="T20" fmla="*/ 44602 w 1926589"/>
              <a:gd name="T21" fmla="*/ 46304 h 1273810"/>
              <a:gd name="T22" fmla="*/ 169281 w 1926589"/>
              <a:gd name="T23" fmla="*/ 86935 h 1273810"/>
              <a:gd name="T24" fmla="*/ 257374 w 1926589"/>
              <a:gd name="T25" fmla="*/ 104439 h 1273810"/>
              <a:gd name="T26" fmla="*/ 360352 w 1926589"/>
              <a:gd name="T27" fmla="*/ 119706 h 1273810"/>
              <a:gd name="T28" fmla="*/ 476505 w 1926589"/>
              <a:gd name="T29" fmla="*/ 132464 h 1273810"/>
              <a:gd name="T30" fmla="*/ 604122 w 1926589"/>
              <a:gd name="T31" fmla="*/ 142439 h 1273810"/>
              <a:gd name="T32" fmla="*/ 741492 w 1926589"/>
              <a:gd name="T33" fmla="*/ 149358 h 1273810"/>
              <a:gd name="T34" fmla="*/ 886903 w 1926589"/>
              <a:gd name="T35" fmla="*/ 152948 h 1273810"/>
              <a:gd name="T36" fmla="*/ 1037278 w 1926589"/>
              <a:gd name="T37" fmla="*/ 152948 h 1273810"/>
              <a:gd name="T38" fmla="*/ 1182689 w 1926589"/>
              <a:gd name="T39" fmla="*/ 149358 h 1273810"/>
              <a:gd name="T40" fmla="*/ 1320059 w 1926589"/>
              <a:gd name="T41" fmla="*/ 142439 h 1273810"/>
              <a:gd name="T42" fmla="*/ 1447676 w 1926589"/>
              <a:gd name="T43" fmla="*/ 132464 h 1273810"/>
              <a:gd name="T44" fmla="*/ 1563829 w 1926589"/>
              <a:gd name="T45" fmla="*/ 119706 h 1273810"/>
              <a:gd name="T46" fmla="*/ 1666808 w 1926589"/>
              <a:gd name="T47" fmla="*/ 104439 h 1273810"/>
              <a:gd name="T48" fmla="*/ 1754899 w 1926589"/>
              <a:gd name="T49" fmla="*/ 86935 h 1273810"/>
              <a:gd name="T50" fmla="*/ 1855382 w 1926589"/>
              <a:gd name="T51" fmla="*/ 57080 h 1273810"/>
              <a:gd name="T52" fmla="*/ 1924181 w 1926589"/>
              <a:gd name="T53" fmla="*/ 0 h 1273810"/>
              <a:gd name="T54" fmla="*/ 1898772 w 1926589"/>
              <a:gd name="T55" fmla="*/ 1153963 h 1273810"/>
              <a:gd name="T56" fmla="*/ 1792828 w 1926589"/>
              <a:gd name="T57" fmla="*/ 1196217 h 1273810"/>
              <a:gd name="T58" fmla="*/ 1712821 w 1926589"/>
              <a:gd name="T59" fmla="*/ 1214738 h 1273810"/>
              <a:gd name="T60" fmla="*/ 1617072 w 1926589"/>
              <a:gd name="T61" fmla="*/ 1231159 h 1273810"/>
              <a:gd name="T62" fmla="*/ 1507293 w 1926589"/>
              <a:gd name="T63" fmla="*/ 1245206 h 1273810"/>
              <a:gd name="T64" fmla="*/ 1385194 w 1926589"/>
              <a:gd name="T65" fmla="*/ 1256605 h 1273810"/>
              <a:gd name="T66" fmla="*/ 1252485 w 1926589"/>
              <a:gd name="T67" fmla="*/ 1265086 h 1273810"/>
              <a:gd name="T68" fmla="*/ 1110882 w 1926589"/>
              <a:gd name="T69" fmla="*/ 1270374 h 1273810"/>
              <a:gd name="T70" fmla="*/ 962090 w 1926589"/>
              <a:gd name="T71" fmla="*/ 1272197 h 127381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926589" h="1273810">
                <a:moveTo>
                  <a:pt x="963041" y="1273467"/>
                </a:moveTo>
                <a:lnTo>
                  <a:pt x="887780" y="1273005"/>
                </a:lnTo>
                <a:lnTo>
                  <a:pt x="814103" y="1271642"/>
                </a:lnTo>
                <a:lnTo>
                  <a:pt x="742225" y="1269412"/>
                </a:lnTo>
                <a:lnTo>
                  <a:pt x="672359" y="1266348"/>
                </a:lnTo>
                <a:lnTo>
                  <a:pt x="604719" y="1262486"/>
                </a:lnTo>
                <a:lnTo>
                  <a:pt x="539520" y="1257859"/>
                </a:lnTo>
                <a:lnTo>
                  <a:pt x="476976" y="1252502"/>
                </a:lnTo>
                <a:lnTo>
                  <a:pt x="417300" y="1246448"/>
                </a:lnTo>
                <a:lnTo>
                  <a:pt x="360708" y="1239731"/>
                </a:lnTo>
                <a:lnTo>
                  <a:pt x="307412" y="1232387"/>
                </a:lnTo>
                <a:lnTo>
                  <a:pt x="257628" y="1224449"/>
                </a:lnTo>
                <a:lnTo>
                  <a:pt x="211569" y="1215950"/>
                </a:lnTo>
                <a:lnTo>
                  <a:pt x="169449" y="1206926"/>
                </a:lnTo>
                <a:lnTo>
                  <a:pt x="131483" y="1197411"/>
                </a:lnTo>
                <a:lnTo>
                  <a:pt x="68867" y="1177041"/>
                </a:lnTo>
                <a:lnTo>
                  <a:pt x="25434" y="1155115"/>
                </a:lnTo>
                <a:lnTo>
                  <a:pt x="0" y="1119905"/>
                </a:lnTo>
                <a:lnTo>
                  <a:pt x="0" y="0"/>
                </a:lnTo>
                <a:lnTo>
                  <a:pt x="2897" y="12000"/>
                </a:lnTo>
                <a:lnTo>
                  <a:pt x="11447" y="23748"/>
                </a:lnTo>
                <a:lnTo>
                  <a:pt x="44646" y="46350"/>
                </a:lnTo>
                <a:lnTo>
                  <a:pt x="97884" y="67532"/>
                </a:lnTo>
                <a:lnTo>
                  <a:pt x="169449" y="87021"/>
                </a:lnTo>
                <a:lnTo>
                  <a:pt x="211569" y="96045"/>
                </a:lnTo>
                <a:lnTo>
                  <a:pt x="257628" y="104543"/>
                </a:lnTo>
                <a:lnTo>
                  <a:pt x="307412" y="112482"/>
                </a:lnTo>
                <a:lnTo>
                  <a:pt x="360708" y="119826"/>
                </a:lnTo>
                <a:lnTo>
                  <a:pt x="417300" y="126542"/>
                </a:lnTo>
                <a:lnTo>
                  <a:pt x="476976" y="132596"/>
                </a:lnTo>
                <a:lnTo>
                  <a:pt x="539520" y="137954"/>
                </a:lnTo>
                <a:lnTo>
                  <a:pt x="604719" y="142581"/>
                </a:lnTo>
                <a:lnTo>
                  <a:pt x="672359" y="146443"/>
                </a:lnTo>
                <a:lnTo>
                  <a:pt x="742225" y="149507"/>
                </a:lnTo>
                <a:lnTo>
                  <a:pt x="814103" y="151737"/>
                </a:lnTo>
                <a:lnTo>
                  <a:pt x="887780" y="153100"/>
                </a:lnTo>
                <a:lnTo>
                  <a:pt x="963041" y="153562"/>
                </a:lnTo>
                <a:lnTo>
                  <a:pt x="1038303" y="153100"/>
                </a:lnTo>
                <a:lnTo>
                  <a:pt x="1111980" y="151737"/>
                </a:lnTo>
                <a:lnTo>
                  <a:pt x="1183858" y="149507"/>
                </a:lnTo>
                <a:lnTo>
                  <a:pt x="1253724" y="146443"/>
                </a:lnTo>
                <a:lnTo>
                  <a:pt x="1321364" y="142581"/>
                </a:lnTo>
                <a:lnTo>
                  <a:pt x="1386563" y="137954"/>
                </a:lnTo>
                <a:lnTo>
                  <a:pt x="1449107" y="132596"/>
                </a:lnTo>
                <a:lnTo>
                  <a:pt x="1508783" y="126542"/>
                </a:lnTo>
                <a:lnTo>
                  <a:pt x="1565375" y="119826"/>
                </a:lnTo>
                <a:lnTo>
                  <a:pt x="1618671" y="112482"/>
                </a:lnTo>
                <a:lnTo>
                  <a:pt x="1668455" y="104543"/>
                </a:lnTo>
                <a:lnTo>
                  <a:pt x="1714514" y="96045"/>
                </a:lnTo>
                <a:lnTo>
                  <a:pt x="1756634" y="87021"/>
                </a:lnTo>
                <a:lnTo>
                  <a:pt x="1794600" y="77505"/>
                </a:lnTo>
                <a:lnTo>
                  <a:pt x="1857216" y="57136"/>
                </a:lnTo>
                <a:lnTo>
                  <a:pt x="1900649" y="35210"/>
                </a:lnTo>
                <a:lnTo>
                  <a:pt x="1926083" y="0"/>
                </a:lnTo>
                <a:lnTo>
                  <a:pt x="1926083" y="1119905"/>
                </a:lnTo>
                <a:lnTo>
                  <a:pt x="1900649" y="1155115"/>
                </a:lnTo>
                <a:lnTo>
                  <a:pt x="1857216" y="1177041"/>
                </a:lnTo>
                <a:lnTo>
                  <a:pt x="1794600" y="1197411"/>
                </a:lnTo>
                <a:lnTo>
                  <a:pt x="1756634" y="1206926"/>
                </a:lnTo>
                <a:lnTo>
                  <a:pt x="1714514" y="1215950"/>
                </a:lnTo>
                <a:lnTo>
                  <a:pt x="1668455" y="1224449"/>
                </a:lnTo>
                <a:lnTo>
                  <a:pt x="1618671" y="1232387"/>
                </a:lnTo>
                <a:lnTo>
                  <a:pt x="1565375" y="1239731"/>
                </a:lnTo>
                <a:lnTo>
                  <a:pt x="1508783" y="1246448"/>
                </a:lnTo>
                <a:lnTo>
                  <a:pt x="1449107" y="1252502"/>
                </a:lnTo>
                <a:lnTo>
                  <a:pt x="1386563" y="1257859"/>
                </a:lnTo>
                <a:lnTo>
                  <a:pt x="1321364" y="1262486"/>
                </a:lnTo>
                <a:lnTo>
                  <a:pt x="1253724" y="1266348"/>
                </a:lnTo>
                <a:lnTo>
                  <a:pt x="1183858" y="1269412"/>
                </a:lnTo>
                <a:lnTo>
                  <a:pt x="1111980" y="1271642"/>
                </a:lnTo>
                <a:lnTo>
                  <a:pt x="1038303" y="1273005"/>
                </a:lnTo>
                <a:lnTo>
                  <a:pt x="963041" y="1273467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61" name="object 61">
            <a:extLst>
              <a:ext uri="{FF2B5EF4-FFF2-40B4-BE49-F238E27FC236}">
                <a16:creationId xmlns:a16="http://schemas.microsoft.com/office/drawing/2014/main" id="{9365E566-FB31-BA4D-981C-0375124C5324}"/>
              </a:ext>
            </a:extLst>
          </p:cNvPr>
          <p:cNvSpPr txBox="1"/>
          <p:nvPr/>
        </p:nvSpPr>
        <p:spPr>
          <a:xfrm>
            <a:off x="719138" y="2097088"/>
            <a:ext cx="1657350" cy="29845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pc="-5" noProof="1">
                <a:latin typeface="Consolas" panose="020B0609020204030204"/>
                <a:ea typeface="+mn-ea"/>
                <a:cs typeface="Consolas" panose="020B0609020204030204"/>
              </a:rPr>
              <a:t>kubectl</a:t>
            </a:r>
            <a:r>
              <a:rPr spc="-90" noProof="1">
                <a:latin typeface="Consolas" panose="020B0609020204030204"/>
                <a:ea typeface="+mn-ea"/>
                <a:cs typeface="Consolas" panose="020B0609020204030204"/>
              </a:rPr>
              <a:t> </a:t>
            </a:r>
            <a:r>
              <a:rPr spc="-5" noProof="1">
                <a:latin typeface="Consolas" panose="020B0609020204030204"/>
                <a:ea typeface="+mn-ea"/>
                <a:cs typeface="Consolas" panose="020B0609020204030204"/>
              </a:rPr>
              <a:t>apply</a:t>
            </a:r>
            <a:endParaRPr noProof="1">
              <a:latin typeface="Consolas" panose="020B0609020204030204"/>
              <a:ea typeface="+mn-ea"/>
              <a:cs typeface="Consolas" panose="020B0609020204030204"/>
            </a:endParaRPr>
          </a:p>
        </p:txBody>
      </p:sp>
      <p:sp>
        <p:nvSpPr>
          <p:cNvPr id="13319" name="object 62">
            <a:extLst>
              <a:ext uri="{FF2B5EF4-FFF2-40B4-BE49-F238E27FC236}">
                <a16:creationId xmlns:a16="http://schemas.microsoft.com/office/drawing/2014/main" id="{C7B326C0-BED2-684A-8584-F5920DF03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3538" y="1936750"/>
            <a:ext cx="163195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600">
                <a:solidFill>
                  <a:srgbClr val="4472C4"/>
                </a:solidFill>
                <a:latin typeface="Arial" panose="020B0604020202020204" pitchFamily="34" charset="0"/>
              </a:rPr>
              <a:t>获取</a:t>
            </a:r>
            <a:r>
              <a:rPr lang="en-US" altLang="en-CN" sz="1600">
                <a:solidFill>
                  <a:srgbClr val="4472C4"/>
                </a:solidFill>
                <a:latin typeface="Arial" panose="020B0604020202020204" pitchFamily="34" charset="0"/>
              </a:rPr>
              <a:t> Pod </a:t>
            </a:r>
            <a:r>
              <a:rPr lang="en-US" altLang="zh-CN" sz="1600">
                <a:solidFill>
                  <a:srgbClr val="4472C4"/>
                </a:solidFill>
                <a:latin typeface="Arial" panose="020B0604020202020204" pitchFamily="34" charset="0"/>
              </a:rPr>
              <a:t>事件</a:t>
            </a:r>
            <a:endParaRPr lang="en-US" altLang="en-CN" sz="1600">
              <a:latin typeface="Arial" panose="020B0604020202020204" pitchFamily="34" charset="0"/>
            </a:endParaRPr>
          </a:p>
        </p:txBody>
      </p:sp>
      <p:sp>
        <p:nvSpPr>
          <p:cNvPr id="13320" name="object 63">
            <a:extLst>
              <a:ext uri="{FF2B5EF4-FFF2-40B4-BE49-F238E27FC236}">
                <a16:creationId xmlns:a16="http://schemas.microsoft.com/office/drawing/2014/main" id="{C48DB3D8-A371-F542-82DE-E5E6A1152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0038" y="2611438"/>
            <a:ext cx="2716212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管理</a:t>
            </a:r>
            <a:r>
              <a:rPr lang="en-US" altLang="en-CN" sz="1600">
                <a:latin typeface="Arial" panose="020B0604020202020204" pitchFamily="34" charset="0"/>
              </a:rPr>
              <a:t> Pod</a:t>
            </a:r>
            <a:r>
              <a:rPr lang="en-US" altLang="zh-CN" sz="1600">
                <a:latin typeface="Arial" panose="020B0604020202020204" pitchFamily="34" charset="0"/>
              </a:rPr>
              <a:t>,</a:t>
            </a:r>
            <a:r>
              <a:rPr lang="zh-CN" altLang="en-US" sz="1600">
                <a:latin typeface="Arial" panose="020B0604020202020204" pitchFamily="34" charset="0"/>
              </a:rPr>
              <a:t> 使用</a:t>
            </a:r>
            <a:r>
              <a:rPr lang="en-US" altLang="en-CN" sz="1600">
                <a:latin typeface="Arial" panose="020B0604020202020204" pitchFamily="34" charset="0"/>
              </a:rPr>
              <a:t> CRI </a:t>
            </a:r>
            <a:r>
              <a:rPr lang="en-US" altLang="zh-CN" sz="1600">
                <a:latin typeface="Arial" panose="020B0604020202020204" pitchFamily="34" charset="0"/>
              </a:rPr>
              <a:t>运行时</a:t>
            </a:r>
            <a:endParaRPr lang="en-US" altLang="en-CN" sz="1600">
              <a:latin typeface="Arial" panose="020B0604020202020204" pitchFamily="34" charset="0"/>
            </a:endParaRPr>
          </a:p>
        </p:txBody>
      </p:sp>
      <p:sp>
        <p:nvSpPr>
          <p:cNvPr id="13321" name="object 64">
            <a:extLst>
              <a:ext uri="{FF2B5EF4-FFF2-40B4-BE49-F238E27FC236}">
                <a16:creationId xmlns:a16="http://schemas.microsoft.com/office/drawing/2014/main" id="{B4F9FD9B-B83F-4B49-A491-9268704C1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5438" y="3421063"/>
            <a:ext cx="3362325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53988" indent="-141288" defTabSz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153988" algn="l"/>
              </a:tabLs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53988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53988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zh-CN" sz="1600">
                <a:latin typeface="Arial" panose="020B0604020202020204" pitchFamily="34" charset="0"/>
              </a:rPr>
              <a:t>管理 Pod,</a:t>
            </a:r>
            <a:r>
              <a:rPr lang="zh-CN" altLang="en-US" sz="1600">
                <a:latin typeface="Arial" panose="020B0604020202020204" pitchFamily="34" charset="0"/>
              </a:rPr>
              <a:t> 容器</a:t>
            </a:r>
            <a:r>
              <a:rPr lang="en-US" altLang="zh-CN" sz="1600">
                <a:latin typeface="Arial" panose="020B0604020202020204" pitchFamily="34" charset="0"/>
              </a:rPr>
              <a:t>,</a:t>
            </a:r>
            <a:r>
              <a:rPr lang="zh-CN" altLang="en-US" sz="1600">
                <a:latin typeface="Arial" panose="020B0604020202020204" pitchFamily="34" charset="0"/>
              </a:rPr>
              <a:t> 镜像</a:t>
            </a:r>
            <a:endParaRPr lang="en-US" altLang="zh-CN" sz="160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ts val="100"/>
              </a:spcBef>
            </a:pPr>
            <a:r>
              <a:rPr lang="zh-CN" altLang="en-US" sz="1600">
                <a:latin typeface="Arial" panose="020B0604020202020204" pitchFamily="34" charset="0"/>
              </a:rPr>
              <a:t>从镜像仓库拉取镜像</a:t>
            </a:r>
            <a:endParaRPr lang="en-US" altLang="zh-CN" sz="160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>
                <a:latin typeface="Arial" panose="020B0604020202020204" pitchFamily="34" charset="0"/>
              </a:rPr>
              <a:t>Executes OCI </a:t>
            </a:r>
            <a:r>
              <a:rPr lang="zh-CN" altLang="en-US" sz="1600">
                <a:latin typeface="Arial" panose="020B0604020202020204" pitchFamily="34" charset="0"/>
              </a:rPr>
              <a:t>运行时</a:t>
            </a:r>
            <a:r>
              <a:rPr lang="en-US" altLang="zh-CN" sz="1600">
                <a:latin typeface="Arial" panose="020B0604020202020204" pitchFamily="34" charset="0"/>
              </a:rPr>
              <a:t>s</a:t>
            </a:r>
          </a:p>
        </p:txBody>
      </p:sp>
      <p:sp>
        <p:nvSpPr>
          <p:cNvPr id="65" name="object 65">
            <a:extLst>
              <a:ext uri="{FF2B5EF4-FFF2-40B4-BE49-F238E27FC236}">
                <a16:creationId xmlns:a16="http://schemas.microsoft.com/office/drawing/2014/main" id="{B31BF4E1-13B5-8040-B5FC-D82C72B9F942}"/>
              </a:ext>
            </a:extLst>
          </p:cNvPr>
          <p:cNvSpPr txBox="1"/>
          <p:nvPr/>
        </p:nvSpPr>
        <p:spPr>
          <a:xfrm>
            <a:off x="7910513" y="4786313"/>
            <a:ext cx="3397250" cy="776287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zh-CN" sz="1600" dirty="0" err="1"/>
              <a:t>创建一个隔离的执行环境作为容器</a:t>
            </a:r>
            <a:endParaRPr lang="en-US" altLang="zh-CN" sz="1600" dirty="0"/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1600" noProof="1">
                <a:latin typeface="Arial" panose="020B0604020202090204" pitchFamily="34" charset="0"/>
                <a:cs typeface="Arial" panose="020B0604020202090204" pitchFamily="34" charset="0"/>
              </a:rPr>
              <a:t>e.g.</a:t>
            </a:r>
            <a:r>
              <a:rPr lang="en-US" sz="1600" spc="-20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5" noProof="1">
                <a:latin typeface="Arial" panose="020B0604020202090204" pitchFamily="34" charset="0"/>
                <a:cs typeface="Arial" panose="020B0604020202090204" pitchFamily="34" charset="0"/>
              </a:rPr>
              <a:t>runc,</a:t>
            </a:r>
            <a:r>
              <a:rPr lang="en-US" sz="1600" spc="-15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25" noProof="1">
                <a:latin typeface="Arial" panose="020B0604020202090204" pitchFamily="34" charset="0"/>
                <a:cs typeface="Arial" panose="020B0604020202090204" pitchFamily="34" charset="0"/>
              </a:rPr>
              <a:t>gVisor,</a:t>
            </a:r>
            <a:r>
              <a:rPr lang="en-US" sz="1600" spc="-15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20" noProof="1">
                <a:latin typeface="Arial" panose="020B0604020202090204" pitchFamily="34" charset="0"/>
                <a:cs typeface="Arial" panose="020B0604020202090204" pitchFamily="34" charset="0"/>
              </a:rPr>
              <a:t>Kata</a:t>
            </a:r>
            <a:r>
              <a:rPr lang="en-US" sz="1600" spc="-15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10" noProof="1">
                <a:latin typeface="Arial" panose="020B0604020202090204" pitchFamily="34" charset="0"/>
                <a:cs typeface="Arial" panose="020B0604020202090204" pitchFamily="34" charset="0"/>
              </a:rPr>
              <a:t>Containers</a:t>
            </a:r>
            <a:endParaRPr lang="en-US" sz="1600" noProof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endParaRPr lang="en-US" altLang="en-CN" sz="1600" dirty="0"/>
          </a:p>
        </p:txBody>
      </p:sp>
      <p:sp>
        <p:nvSpPr>
          <p:cNvPr id="13323" name="object 68">
            <a:extLst>
              <a:ext uri="{FF2B5EF4-FFF2-40B4-BE49-F238E27FC236}">
                <a16:creationId xmlns:a16="http://schemas.microsoft.com/office/drawing/2014/main" id="{907D992F-BBA7-FF49-B15B-10B620751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8" y="2735263"/>
            <a:ext cx="698500" cy="642937"/>
          </a:xfrm>
          <a:custGeom>
            <a:avLst/>
            <a:gdLst>
              <a:gd name="T0" fmla="*/ 260793 w 699135"/>
              <a:gd name="T1" fmla="*/ 642685 h 642619"/>
              <a:gd name="T2" fmla="*/ 260793 w 699135"/>
              <a:gd name="T3" fmla="*/ 490262 h 642619"/>
              <a:gd name="T4" fmla="*/ 0 w 699135"/>
              <a:gd name="T5" fmla="*/ 490262 h 642619"/>
              <a:gd name="T6" fmla="*/ 0 w 699135"/>
              <a:gd name="T7" fmla="*/ 152422 h 642619"/>
              <a:gd name="T8" fmla="*/ 260793 w 699135"/>
              <a:gd name="T9" fmla="*/ 152422 h 642619"/>
              <a:gd name="T10" fmla="*/ 260793 w 699135"/>
              <a:gd name="T11" fmla="*/ 0 h 642619"/>
              <a:gd name="T12" fmla="*/ 697753 w 699135"/>
              <a:gd name="T13" fmla="*/ 321342 h 642619"/>
              <a:gd name="T14" fmla="*/ 260793 w 699135"/>
              <a:gd name="T15" fmla="*/ 642685 h 64261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99135" h="642619">
                <a:moveTo>
                  <a:pt x="261267" y="642048"/>
                </a:moveTo>
                <a:lnTo>
                  <a:pt x="261267" y="489777"/>
                </a:lnTo>
                <a:lnTo>
                  <a:pt x="0" y="489777"/>
                </a:lnTo>
                <a:lnTo>
                  <a:pt x="0" y="152271"/>
                </a:lnTo>
                <a:lnTo>
                  <a:pt x="261267" y="152271"/>
                </a:lnTo>
                <a:lnTo>
                  <a:pt x="261267" y="0"/>
                </a:lnTo>
                <a:lnTo>
                  <a:pt x="699022" y="321024"/>
                </a:lnTo>
                <a:lnTo>
                  <a:pt x="261267" y="6420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4" name="object 69">
            <a:extLst>
              <a:ext uri="{FF2B5EF4-FFF2-40B4-BE49-F238E27FC236}">
                <a16:creationId xmlns:a16="http://schemas.microsoft.com/office/drawing/2014/main" id="{74E692E4-36FE-2A4C-B8E2-22CE95358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8" y="2735263"/>
            <a:ext cx="698500" cy="642937"/>
          </a:xfrm>
          <a:custGeom>
            <a:avLst/>
            <a:gdLst>
              <a:gd name="T0" fmla="*/ 0 w 699135"/>
              <a:gd name="T1" fmla="*/ 152422 h 642619"/>
              <a:gd name="T2" fmla="*/ 260793 w 699135"/>
              <a:gd name="T3" fmla="*/ 152422 h 642619"/>
              <a:gd name="T4" fmla="*/ 260793 w 699135"/>
              <a:gd name="T5" fmla="*/ 0 h 642619"/>
              <a:gd name="T6" fmla="*/ 697753 w 699135"/>
              <a:gd name="T7" fmla="*/ 321342 h 642619"/>
              <a:gd name="T8" fmla="*/ 260793 w 699135"/>
              <a:gd name="T9" fmla="*/ 642685 h 642619"/>
              <a:gd name="T10" fmla="*/ 260793 w 699135"/>
              <a:gd name="T11" fmla="*/ 490262 h 642619"/>
              <a:gd name="T12" fmla="*/ 0 w 699135"/>
              <a:gd name="T13" fmla="*/ 490262 h 642619"/>
              <a:gd name="T14" fmla="*/ 0 w 699135"/>
              <a:gd name="T15" fmla="*/ 152422 h 64261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699135" h="642619">
                <a:moveTo>
                  <a:pt x="0" y="152271"/>
                </a:moveTo>
                <a:lnTo>
                  <a:pt x="261267" y="152271"/>
                </a:lnTo>
                <a:lnTo>
                  <a:pt x="261267" y="0"/>
                </a:lnTo>
                <a:lnTo>
                  <a:pt x="699022" y="321024"/>
                </a:lnTo>
                <a:lnTo>
                  <a:pt x="261267" y="642048"/>
                </a:lnTo>
                <a:lnTo>
                  <a:pt x="261267" y="489777"/>
                </a:lnTo>
                <a:lnTo>
                  <a:pt x="0" y="489777"/>
                </a:lnTo>
                <a:lnTo>
                  <a:pt x="0" y="152271"/>
                </a:lnTo>
                <a:close/>
              </a:path>
            </a:pathLst>
          </a:custGeom>
          <a:noFill/>
          <a:ln w="38099">
            <a:solidFill>
              <a:srgbClr val="4472C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3325" name="object 71">
            <a:extLst>
              <a:ext uri="{FF2B5EF4-FFF2-40B4-BE49-F238E27FC236}">
                <a16:creationId xmlns:a16="http://schemas.microsoft.com/office/drawing/2014/main" id="{8179349D-672A-6141-B335-9201BD1DF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2616200"/>
            <a:ext cx="250825" cy="169863"/>
          </a:xfrm>
          <a:custGeom>
            <a:avLst/>
            <a:gdLst>
              <a:gd name="T0" fmla="*/ 0 w 250825"/>
              <a:gd name="T1" fmla="*/ 168706 h 170814"/>
              <a:gd name="T2" fmla="*/ 183494 w 250825"/>
              <a:gd name="T3" fmla="*/ 0 h 170814"/>
              <a:gd name="T4" fmla="*/ 137929 w 250825"/>
              <a:gd name="T5" fmla="*/ 111048 h 170814"/>
              <a:gd name="T6" fmla="*/ 250225 w 250825"/>
              <a:gd name="T7" fmla="*/ 156107 h 170814"/>
              <a:gd name="T8" fmla="*/ 0 w 250825"/>
              <a:gd name="T9" fmla="*/ 168706 h 1708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0825" h="170814">
                <a:moveTo>
                  <a:pt x="0" y="170602"/>
                </a:moveTo>
                <a:lnTo>
                  <a:pt x="183494" y="0"/>
                </a:lnTo>
                <a:lnTo>
                  <a:pt x="137929" y="112296"/>
                </a:lnTo>
                <a:lnTo>
                  <a:pt x="250225" y="157861"/>
                </a:lnTo>
                <a:lnTo>
                  <a:pt x="0" y="170602"/>
                </a:lnTo>
                <a:close/>
              </a:path>
            </a:pathLst>
          </a:cu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grpSp>
        <p:nvGrpSpPr>
          <p:cNvPr id="13326" name="Group 182">
            <a:extLst>
              <a:ext uri="{FF2B5EF4-FFF2-40B4-BE49-F238E27FC236}">
                <a16:creationId xmlns:a16="http://schemas.microsoft.com/office/drawing/2014/main" id="{2E341078-A81C-C64C-A701-EBD6C1C53D09}"/>
              </a:ext>
            </a:extLst>
          </p:cNvPr>
          <p:cNvGrpSpPr>
            <a:grpSpLocks/>
          </p:cNvGrpSpPr>
          <p:nvPr/>
        </p:nvGrpSpPr>
        <p:grpSpPr bwMode="auto">
          <a:xfrm>
            <a:off x="4205288" y="2616200"/>
            <a:ext cx="1690687" cy="223838"/>
            <a:chOff x="4130934" y="2172921"/>
            <a:chExt cx="1689870" cy="224233"/>
          </a:xfrm>
        </p:grpSpPr>
        <p:sp>
          <p:nvSpPr>
            <p:cNvPr id="13339" name="object 70">
              <a:extLst>
                <a:ext uri="{FF2B5EF4-FFF2-40B4-BE49-F238E27FC236}">
                  <a16:creationId xmlns:a16="http://schemas.microsoft.com/office/drawing/2014/main" id="{BB12BEEB-6157-2948-8DBE-18A4C0393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8864" y="2183794"/>
              <a:ext cx="1551940" cy="213360"/>
            </a:xfrm>
            <a:custGeom>
              <a:avLst/>
              <a:gdLst>
                <a:gd name="T0" fmla="*/ 0 w 1551939"/>
                <a:gd name="T1" fmla="*/ 101423 h 213360"/>
                <a:gd name="T2" fmla="*/ 47616 w 1551939"/>
                <a:gd name="T3" fmla="*/ 86226 h 213360"/>
                <a:gd name="T4" fmla="*/ 103219 w 1551939"/>
                <a:gd name="T5" fmla="*/ 70277 h 213360"/>
                <a:gd name="T6" fmla="*/ 159600 w 1551939"/>
                <a:gd name="T7" fmla="*/ 55959 h 213360"/>
                <a:gd name="T8" fmla="*/ 239040 w 1551939"/>
                <a:gd name="T9" fmla="*/ 38775 h 213360"/>
                <a:gd name="T10" fmla="*/ 290480 w 1551939"/>
                <a:gd name="T11" fmla="*/ 29427 h 213360"/>
                <a:gd name="T12" fmla="*/ 342317 w 1551939"/>
                <a:gd name="T13" fmla="*/ 21365 h 213360"/>
                <a:gd name="T14" fmla="*/ 394491 w 1551939"/>
                <a:gd name="T15" fmla="*/ 14590 h 213360"/>
                <a:gd name="T16" fmla="*/ 446944 w 1551939"/>
                <a:gd name="T17" fmla="*/ 9101 h 213360"/>
                <a:gd name="T18" fmla="*/ 499616 w 1551939"/>
                <a:gd name="T19" fmla="*/ 4898 h 213360"/>
                <a:gd name="T20" fmla="*/ 552448 w 1551939"/>
                <a:gd name="T21" fmla="*/ 1980 h 213360"/>
                <a:gd name="T22" fmla="*/ 605382 w 1551939"/>
                <a:gd name="T23" fmla="*/ 347 h 213360"/>
                <a:gd name="T24" fmla="*/ 658358 w 1551939"/>
                <a:gd name="T25" fmla="*/ 0 h 213360"/>
                <a:gd name="T26" fmla="*/ 711317 w 1551939"/>
                <a:gd name="T27" fmla="*/ 936 h 213360"/>
                <a:gd name="T28" fmla="*/ 764199 w 1551939"/>
                <a:gd name="T29" fmla="*/ 3157 h 213360"/>
                <a:gd name="T30" fmla="*/ 816949 w 1551939"/>
                <a:gd name="T31" fmla="*/ 6661 h 213360"/>
                <a:gd name="T32" fmla="*/ 869502 w 1551939"/>
                <a:gd name="T33" fmla="*/ 11449 h 213360"/>
                <a:gd name="T34" fmla="*/ 921802 w 1551939"/>
                <a:gd name="T35" fmla="*/ 17520 h 213360"/>
                <a:gd name="T36" fmla="*/ 973790 w 1551939"/>
                <a:gd name="T37" fmla="*/ 24874 h 213360"/>
                <a:gd name="T38" fmla="*/ 1025406 w 1551939"/>
                <a:gd name="T39" fmla="*/ 33510 h 213360"/>
                <a:gd name="T40" fmla="*/ 1076591 w 1551939"/>
                <a:gd name="T41" fmla="*/ 43429 h 213360"/>
                <a:gd name="T42" fmla="*/ 1127287 w 1551939"/>
                <a:gd name="T43" fmla="*/ 54629 h 213360"/>
                <a:gd name="T44" fmla="*/ 1177434 w 1551939"/>
                <a:gd name="T45" fmla="*/ 67111 h 213360"/>
                <a:gd name="T46" fmla="*/ 1226972 w 1551939"/>
                <a:gd name="T47" fmla="*/ 80874 h 213360"/>
                <a:gd name="T48" fmla="*/ 1275844 w 1551939"/>
                <a:gd name="T49" fmla="*/ 95918 h 213360"/>
                <a:gd name="T50" fmla="*/ 1323989 w 1551939"/>
                <a:gd name="T51" fmla="*/ 112242 h 213360"/>
                <a:gd name="T52" fmla="*/ 1371350 w 1551939"/>
                <a:gd name="T53" fmla="*/ 129847 h 213360"/>
                <a:gd name="T54" fmla="*/ 1417865 w 1551939"/>
                <a:gd name="T55" fmla="*/ 148731 h 213360"/>
                <a:gd name="T56" fmla="*/ 1463478 w 1551939"/>
                <a:gd name="T57" fmla="*/ 168895 h 213360"/>
                <a:gd name="T58" fmla="*/ 1508128 w 1551939"/>
                <a:gd name="T59" fmla="*/ 190338 h 213360"/>
                <a:gd name="T60" fmla="*/ 1551756 w 1551939"/>
                <a:gd name="T61" fmla="*/ 213060 h 21336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551939" h="213360">
                  <a:moveTo>
                    <a:pt x="0" y="101423"/>
                  </a:moveTo>
                  <a:lnTo>
                    <a:pt x="47616" y="86226"/>
                  </a:lnTo>
                  <a:lnTo>
                    <a:pt x="103219" y="70277"/>
                  </a:lnTo>
                  <a:lnTo>
                    <a:pt x="159600" y="55959"/>
                  </a:lnTo>
                  <a:lnTo>
                    <a:pt x="239040" y="38775"/>
                  </a:lnTo>
                  <a:lnTo>
                    <a:pt x="290480" y="29427"/>
                  </a:lnTo>
                  <a:lnTo>
                    <a:pt x="342317" y="21365"/>
                  </a:lnTo>
                  <a:lnTo>
                    <a:pt x="394491" y="14590"/>
                  </a:lnTo>
                  <a:lnTo>
                    <a:pt x="446944" y="9101"/>
                  </a:lnTo>
                  <a:lnTo>
                    <a:pt x="499616" y="4898"/>
                  </a:lnTo>
                  <a:lnTo>
                    <a:pt x="552448" y="1980"/>
                  </a:lnTo>
                  <a:lnTo>
                    <a:pt x="605382" y="347"/>
                  </a:lnTo>
                  <a:lnTo>
                    <a:pt x="658358" y="0"/>
                  </a:lnTo>
                  <a:lnTo>
                    <a:pt x="711317" y="936"/>
                  </a:lnTo>
                  <a:lnTo>
                    <a:pt x="764199" y="3157"/>
                  </a:lnTo>
                  <a:lnTo>
                    <a:pt x="816947" y="6661"/>
                  </a:lnTo>
                  <a:lnTo>
                    <a:pt x="869500" y="11449"/>
                  </a:lnTo>
                  <a:lnTo>
                    <a:pt x="921800" y="17520"/>
                  </a:lnTo>
                  <a:lnTo>
                    <a:pt x="973788" y="24874"/>
                  </a:lnTo>
                  <a:lnTo>
                    <a:pt x="1025404" y="33510"/>
                  </a:lnTo>
                  <a:lnTo>
                    <a:pt x="1076589" y="43429"/>
                  </a:lnTo>
                  <a:lnTo>
                    <a:pt x="1127285" y="54629"/>
                  </a:lnTo>
                  <a:lnTo>
                    <a:pt x="1177432" y="67111"/>
                  </a:lnTo>
                  <a:lnTo>
                    <a:pt x="1226970" y="80874"/>
                  </a:lnTo>
                  <a:lnTo>
                    <a:pt x="1275842" y="95918"/>
                  </a:lnTo>
                  <a:lnTo>
                    <a:pt x="1323987" y="112242"/>
                  </a:lnTo>
                  <a:lnTo>
                    <a:pt x="1371348" y="129847"/>
                  </a:lnTo>
                  <a:lnTo>
                    <a:pt x="1417863" y="148731"/>
                  </a:lnTo>
                  <a:lnTo>
                    <a:pt x="1463476" y="168895"/>
                  </a:lnTo>
                  <a:lnTo>
                    <a:pt x="1508126" y="190338"/>
                  </a:lnTo>
                  <a:lnTo>
                    <a:pt x="1551754" y="213060"/>
                  </a:lnTo>
                </a:path>
              </a:pathLst>
            </a:custGeom>
            <a:noFill/>
            <a:ln w="76199">
              <a:solidFill>
                <a:srgbClr val="4472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  <p:sp>
          <p:nvSpPr>
            <p:cNvPr id="13340" name="object 72">
              <a:extLst>
                <a:ext uri="{FF2B5EF4-FFF2-40B4-BE49-F238E27FC236}">
                  <a16:creationId xmlns:a16="http://schemas.microsoft.com/office/drawing/2014/main" id="{1C99ACCA-7777-9141-90CF-58E54349F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0934" y="2172921"/>
              <a:ext cx="250825" cy="170815"/>
            </a:xfrm>
            <a:custGeom>
              <a:avLst/>
              <a:gdLst>
                <a:gd name="T0" fmla="*/ 137929 w 250825"/>
                <a:gd name="T1" fmla="*/ 112298 h 170814"/>
                <a:gd name="T2" fmla="*/ 183494 w 250825"/>
                <a:gd name="T3" fmla="*/ 0 h 170814"/>
                <a:gd name="T4" fmla="*/ 0 w 250825"/>
                <a:gd name="T5" fmla="*/ 170604 h 170814"/>
                <a:gd name="T6" fmla="*/ 250225 w 250825"/>
                <a:gd name="T7" fmla="*/ 157863 h 170814"/>
                <a:gd name="T8" fmla="*/ 137929 w 250825"/>
                <a:gd name="T9" fmla="*/ 112298 h 1708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0825" h="170814">
                  <a:moveTo>
                    <a:pt x="137929" y="112296"/>
                  </a:moveTo>
                  <a:lnTo>
                    <a:pt x="183494" y="0"/>
                  </a:lnTo>
                  <a:lnTo>
                    <a:pt x="0" y="170602"/>
                  </a:lnTo>
                  <a:lnTo>
                    <a:pt x="250225" y="157861"/>
                  </a:lnTo>
                  <a:lnTo>
                    <a:pt x="137929" y="112296"/>
                  </a:lnTo>
                  <a:close/>
                </a:path>
              </a:pathLst>
            </a:custGeom>
            <a:noFill/>
            <a:ln w="76199">
              <a:solidFill>
                <a:srgbClr val="4472C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zh-CN" altLang="en-US"/>
            </a:p>
          </p:txBody>
        </p:sp>
      </p:grpSp>
      <p:sp>
        <p:nvSpPr>
          <p:cNvPr id="73" name="object 73">
            <a:extLst>
              <a:ext uri="{FF2B5EF4-FFF2-40B4-BE49-F238E27FC236}">
                <a16:creationId xmlns:a16="http://schemas.microsoft.com/office/drawing/2014/main" id="{5A94608F-CC8B-0A40-8C4A-F2A1874B43C0}"/>
              </a:ext>
            </a:extLst>
          </p:cNvPr>
          <p:cNvSpPr txBox="1"/>
          <p:nvPr/>
        </p:nvSpPr>
        <p:spPr>
          <a:xfrm>
            <a:off x="8137525" y="1811338"/>
            <a:ext cx="796925" cy="28892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Node</a:t>
            </a:r>
            <a:endParaRPr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grpSp>
        <p:nvGrpSpPr>
          <p:cNvPr id="13328" name="Group 183">
            <a:extLst>
              <a:ext uri="{FF2B5EF4-FFF2-40B4-BE49-F238E27FC236}">
                <a16:creationId xmlns:a16="http://schemas.microsoft.com/office/drawing/2014/main" id="{66E868A7-56F3-D94C-9AE1-50A4718F9064}"/>
              </a:ext>
            </a:extLst>
          </p:cNvPr>
          <p:cNvGrpSpPr>
            <a:grpSpLocks/>
          </p:cNvGrpSpPr>
          <p:nvPr/>
        </p:nvGrpSpPr>
        <p:grpSpPr bwMode="auto">
          <a:xfrm>
            <a:off x="3136900" y="2676525"/>
            <a:ext cx="1296988" cy="850900"/>
            <a:chOff x="3062190" y="2234152"/>
            <a:chExt cx="1296789" cy="850444"/>
          </a:xfrm>
        </p:grpSpPr>
        <p:pic>
          <p:nvPicPr>
            <p:cNvPr id="13337" name="object 75">
              <a:extLst>
                <a:ext uri="{FF2B5EF4-FFF2-40B4-BE49-F238E27FC236}">
                  <a16:creationId xmlns:a16="http://schemas.microsoft.com/office/drawing/2014/main" id="{726BC1CE-A2B2-144C-B13D-D2D72EAF213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905" y="2234152"/>
              <a:ext cx="566553" cy="549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object 76">
              <a:extLst>
                <a:ext uri="{FF2B5EF4-FFF2-40B4-BE49-F238E27FC236}">
                  <a16:creationId xmlns:a16="http://schemas.microsoft.com/office/drawing/2014/main" id="{248CC4DD-E828-6E4C-971F-F00D8BDA0879}"/>
                </a:ext>
              </a:extLst>
            </p:cNvPr>
            <p:cNvSpPr txBox="1"/>
            <p:nvPr/>
          </p:nvSpPr>
          <p:spPr>
            <a:xfrm>
              <a:off x="3062190" y="2779959"/>
              <a:ext cx="1296789" cy="304637"/>
            </a:xfrm>
            <a:prstGeom prst="rect">
              <a:avLst/>
            </a:prstGeom>
          </p:spPr>
          <p:txBody>
            <a:bodyPr lIns="0" tIns="12700" rIns="0" bIns="0"/>
            <a:lstStyle/>
            <a:p>
              <a:pPr marL="12700" eaLnBrk="1" fontAlgn="auto" hangingPunct="1">
                <a:spcBef>
                  <a:spcPts val="100"/>
                </a:spcBef>
                <a:spcAft>
                  <a:spcPts val="0"/>
                </a:spcAft>
                <a:defRPr/>
              </a:pPr>
              <a:r>
                <a:rPr lang="en-US" altLang="zh-CN" spc="-5" noProof="1">
                  <a:solidFill>
                    <a:srgbClr val="4472C4"/>
                  </a:solidFill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API</a:t>
              </a:r>
              <a:r>
                <a:rPr lang="zh-CN" altLang="en-US" spc="-5" noProof="1">
                  <a:solidFill>
                    <a:srgbClr val="4472C4"/>
                  </a:solidFill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 </a:t>
              </a:r>
              <a:r>
                <a:rPr lang="en-US" altLang="zh-CN" spc="-5" noProof="1">
                  <a:solidFill>
                    <a:srgbClr val="4472C4"/>
                  </a:solidFill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S</a:t>
              </a:r>
              <a:r>
                <a:rPr spc="-5" noProof="1">
                  <a:solidFill>
                    <a:srgbClr val="4472C4"/>
                  </a:solidFill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e</a:t>
              </a:r>
              <a:r>
                <a:rPr spc="10" noProof="1">
                  <a:solidFill>
                    <a:srgbClr val="4472C4"/>
                  </a:solidFill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r</a:t>
              </a:r>
              <a:r>
                <a:rPr spc="-20" noProof="1">
                  <a:solidFill>
                    <a:srgbClr val="4472C4"/>
                  </a:solidFill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v</a:t>
              </a:r>
              <a:r>
                <a:rPr spc="-5" noProof="1">
                  <a:solidFill>
                    <a:srgbClr val="4472C4"/>
                  </a:solidFill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er</a:t>
              </a:r>
              <a:endParaRPr noProof="1">
                <a:latin typeface="Arial" panose="020B0604020202090204" pitchFamily="34" charset="0"/>
                <a:ea typeface="+mn-ea"/>
                <a:cs typeface="Arial" panose="020B0604020202090204" pitchFamily="34" charset="0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8325911-7E38-FB47-9F20-29D4A60FD6D5}"/>
              </a:ext>
            </a:extLst>
          </p:cNvPr>
          <p:cNvGrpSpPr/>
          <p:nvPr/>
        </p:nvGrpSpPr>
        <p:grpSpPr>
          <a:xfrm>
            <a:off x="5508184" y="2431136"/>
            <a:ext cx="2298679" cy="3112944"/>
            <a:chOff x="1156692" y="2697058"/>
            <a:chExt cx="2298679" cy="31129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E38E193-1860-3143-81F4-3205EE7602B0}"/>
                </a:ext>
              </a:extLst>
            </p:cNvPr>
            <p:cNvGrpSpPr/>
            <p:nvPr/>
          </p:nvGrpSpPr>
          <p:grpSpPr>
            <a:xfrm>
              <a:off x="1160710" y="3644545"/>
              <a:ext cx="2294661" cy="2165457"/>
              <a:chOff x="5009962" y="3644545"/>
              <a:chExt cx="2294661" cy="2165457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A337DAB3-70CC-464F-8089-E7EEF3E7B634}"/>
                  </a:ext>
                </a:extLst>
              </p:cNvPr>
              <p:cNvGrpSpPr/>
              <p:nvPr/>
            </p:nvGrpSpPr>
            <p:grpSpPr>
              <a:xfrm>
                <a:off x="5009962" y="3644545"/>
                <a:ext cx="2294661" cy="2109843"/>
                <a:chOff x="1171118" y="3651170"/>
                <a:chExt cx="2294661" cy="2109843"/>
              </a:xfrm>
            </p:grpSpPr>
            <p:sp>
              <p:nvSpPr>
                <p:cNvPr id="152" name="object 3">
                  <a:extLst>
                    <a:ext uri="{FF2B5EF4-FFF2-40B4-BE49-F238E27FC236}">
                      <a16:creationId xmlns:a16="http://schemas.microsoft.com/office/drawing/2014/main" id="{1922FC0F-7164-B24F-9CEA-06ECFDE4B185}"/>
                    </a:ext>
                  </a:extLst>
                </p:cNvPr>
                <p:cNvSpPr/>
                <p:nvPr/>
              </p:nvSpPr>
              <p:spPr>
                <a:xfrm>
                  <a:off x="1198194" y="4854869"/>
                  <a:ext cx="2267585" cy="906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585" h="906145">
                      <a:moveTo>
                        <a:pt x="0" y="0"/>
                      </a:moveTo>
                      <a:lnTo>
                        <a:pt x="2267318" y="0"/>
                      </a:lnTo>
                      <a:lnTo>
                        <a:pt x="2267318" y="905870"/>
                      </a:lnTo>
                      <a:lnTo>
                        <a:pt x="0" y="9058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699">
                  <a:solidFill>
                    <a:srgbClr val="000000"/>
                  </a:solidFill>
                </a:ln>
                <a:effectLst/>
              </p:spPr>
              <p:txBody>
                <a:bodyPr lIns="0" tIns="0" rIns="0" bIns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noProof="1">
                      <a:latin typeface="+mn-lt"/>
                      <a:ea typeface="+mn-ea"/>
                    </a:rPr>
                    <a:t>OCI</a:t>
                  </a:r>
                  <a:r>
                    <a:rPr lang="zh-CN" altLang="en-US" noProof="1">
                      <a:latin typeface="+mn-lt"/>
                      <a:ea typeface="+mn-ea"/>
                    </a:rPr>
                    <a:t> 运行时</a:t>
                  </a:r>
                  <a:endParaRPr noProof="1">
                    <a:latin typeface="+mn-lt"/>
                    <a:ea typeface="+mn-ea"/>
                  </a:endParaRPr>
                </a:p>
              </p:txBody>
            </p:sp>
            <p:sp>
              <p:nvSpPr>
                <p:cNvPr id="153" name="object 7">
                  <a:extLst>
                    <a:ext uri="{FF2B5EF4-FFF2-40B4-BE49-F238E27FC236}">
                      <a16:creationId xmlns:a16="http://schemas.microsoft.com/office/drawing/2014/main" id="{A932CDA7-6F8A-C744-A74A-BEC2BA019679}"/>
                    </a:ext>
                  </a:extLst>
                </p:cNvPr>
                <p:cNvSpPr/>
                <p:nvPr/>
              </p:nvSpPr>
              <p:spPr>
                <a:xfrm>
                  <a:off x="1173993" y="4543201"/>
                  <a:ext cx="2236470" cy="41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470" h="417195">
                      <a:moveTo>
                        <a:pt x="1890564" y="0"/>
                      </a:moveTo>
                      <a:lnTo>
                        <a:pt x="1890564" y="202978"/>
                      </a:lnTo>
                      <a:lnTo>
                        <a:pt x="2236203" y="202978"/>
                      </a:lnTo>
                      <a:lnTo>
                        <a:pt x="1118101" y="416990"/>
                      </a:lnTo>
                      <a:lnTo>
                        <a:pt x="0" y="202978"/>
                      </a:lnTo>
                      <a:lnTo>
                        <a:pt x="345638" y="202978"/>
                      </a:lnTo>
                      <a:lnTo>
                        <a:pt x="345638" y="0"/>
                      </a:lnTo>
                      <a:lnTo>
                        <a:pt x="189056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699">
                  <a:solidFill>
                    <a:srgbClr val="000000"/>
                  </a:solidFill>
                </a:ln>
              </p:spPr>
              <p:txBody>
                <a:bodyPr lIns="0" tIns="0" rIns="0" bIns="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dirty="0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416DE724-5ECC-2A40-938E-86CDE2AC3942}"/>
                    </a:ext>
                  </a:extLst>
                </p:cNvPr>
                <p:cNvGrpSpPr/>
                <p:nvPr/>
              </p:nvGrpSpPr>
              <p:grpSpPr>
                <a:xfrm>
                  <a:off x="1171118" y="3651170"/>
                  <a:ext cx="2267585" cy="932180"/>
                  <a:chOff x="1171118" y="3651170"/>
                  <a:chExt cx="2267585" cy="932180"/>
                </a:xfrm>
              </p:grpSpPr>
              <p:sp>
                <p:nvSpPr>
                  <p:cNvPr id="155" name="object 17">
                    <a:extLst>
                      <a:ext uri="{FF2B5EF4-FFF2-40B4-BE49-F238E27FC236}">
                        <a16:creationId xmlns:a16="http://schemas.microsoft.com/office/drawing/2014/main" id="{9355C704-01F9-114D-A6BA-25CA74CCCDAB}"/>
                      </a:ext>
                    </a:extLst>
                  </p:cNvPr>
                  <p:cNvSpPr/>
                  <p:nvPr/>
                </p:nvSpPr>
                <p:spPr>
                  <a:xfrm>
                    <a:off x="1171118" y="3651170"/>
                    <a:ext cx="2267585" cy="932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7585" h="932179">
                        <a:moveTo>
                          <a:pt x="0" y="0"/>
                        </a:moveTo>
                        <a:lnTo>
                          <a:pt x="2267318" y="0"/>
                        </a:lnTo>
                        <a:lnTo>
                          <a:pt x="2267318" y="932167"/>
                        </a:lnTo>
                        <a:lnTo>
                          <a:pt x="0" y="93216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4924">
                    <a:solidFill>
                      <a:srgbClr val="ED7D31"/>
                    </a:solidFill>
                  </a:ln>
                </p:spPr>
                <p:txBody>
                  <a:bodyPr lIns="0" tIns="0" rIns="0" bIns="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noProof="1">
                      <a:latin typeface="+mn-lt"/>
                      <a:ea typeface="+mn-ea"/>
                    </a:endParaRPr>
                  </a:p>
                </p:txBody>
              </p:sp>
              <p:pic>
                <p:nvPicPr>
                  <p:cNvPr id="156" name="object 18">
                    <a:extLst>
                      <a:ext uri="{FF2B5EF4-FFF2-40B4-BE49-F238E27FC236}">
                        <a16:creationId xmlns:a16="http://schemas.microsoft.com/office/drawing/2014/main" id="{DF98F173-B2C0-D542-88CC-90A3E436075F}"/>
                      </a:ext>
                    </a:extLst>
                  </p:cNvPr>
                  <p:cNvPicPr/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>
                    <a:off x="1607478" y="3940847"/>
                    <a:ext cx="1426959" cy="35281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EDB9E2C8-5952-604B-BDB2-CDB5BACAA393}"/>
                  </a:ext>
                </a:extLst>
              </p:cNvPr>
              <p:cNvGrpSpPr/>
              <p:nvPr/>
            </p:nvGrpSpPr>
            <p:grpSpPr>
              <a:xfrm>
                <a:off x="5404204" y="5448796"/>
                <a:ext cx="1447799" cy="361206"/>
                <a:chOff x="5486400" y="6019800"/>
                <a:chExt cx="1447799" cy="361206"/>
              </a:xfrm>
            </p:grpSpPr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06909D7E-9EF5-C64F-957E-FC8BBB06AEDF}"/>
                    </a:ext>
                  </a:extLst>
                </p:cNvPr>
                <p:cNvGrpSpPr/>
                <p:nvPr/>
              </p:nvGrpSpPr>
              <p:grpSpPr>
                <a:xfrm>
                  <a:off x="5486400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149" name="Cube 148">
                    <a:extLst>
                      <a:ext uri="{FF2B5EF4-FFF2-40B4-BE49-F238E27FC236}">
                        <a16:creationId xmlns:a16="http://schemas.microsoft.com/office/drawing/2014/main" id="{4D5BF6A1-4951-3448-9148-A74FCEDCB593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50" name="Cube 149">
                    <a:extLst>
                      <a:ext uri="{FF2B5EF4-FFF2-40B4-BE49-F238E27FC236}">
                        <a16:creationId xmlns:a16="http://schemas.microsoft.com/office/drawing/2014/main" id="{9E188287-FF53-6042-859B-A001CD77B57E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151" name="Cube 150">
                    <a:extLst>
                      <a:ext uri="{FF2B5EF4-FFF2-40B4-BE49-F238E27FC236}">
                        <a16:creationId xmlns:a16="http://schemas.microsoft.com/office/drawing/2014/main" id="{C3A3ED28-3686-4043-A6E0-A9B8852FCBAD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76839953-525D-814B-8B75-028127BE0E8D}"/>
                    </a:ext>
                  </a:extLst>
                </p:cNvPr>
                <p:cNvGrpSpPr/>
                <p:nvPr/>
              </p:nvGrpSpPr>
              <p:grpSpPr>
                <a:xfrm>
                  <a:off x="5943599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146" name="Cube 145">
                    <a:extLst>
                      <a:ext uri="{FF2B5EF4-FFF2-40B4-BE49-F238E27FC236}">
                        <a16:creationId xmlns:a16="http://schemas.microsoft.com/office/drawing/2014/main" id="{8EB88EDD-A3E1-C442-BFEF-D7E8B5BF2EFC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7" name="Cube 146">
                    <a:extLst>
                      <a:ext uri="{FF2B5EF4-FFF2-40B4-BE49-F238E27FC236}">
                        <a16:creationId xmlns:a16="http://schemas.microsoft.com/office/drawing/2014/main" id="{F3CB92A8-A775-CD44-9431-01D16B51D22A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148" name="Cube 147">
                    <a:extLst>
                      <a:ext uri="{FF2B5EF4-FFF2-40B4-BE49-F238E27FC236}">
                        <a16:creationId xmlns:a16="http://schemas.microsoft.com/office/drawing/2014/main" id="{73FD9C08-B856-B64E-9899-83C0E3F77C75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  <p:grpSp>
              <p:nvGrpSpPr>
                <p:cNvPr id="142" name="Group 141">
                  <a:extLst>
                    <a:ext uri="{FF2B5EF4-FFF2-40B4-BE49-F238E27FC236}">
                      <a16:creationId xmlns:a16="http://schemas.microsoft.com/office/drawing/2014/main" id="{73EFF119-72D3-3A4A-93ED-50E5DBF78B06}"/>
                    </a:ext>
                  </a:extLst>
                </p:cNvPr>
                <p:cNvGrpSpPr/>
                <p:nvPr/>
              </p:nvGrpSpPr>
              <p:grpSpPr>
                <a:xfrm>
                  <a:off x="6411504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143" name="Cube 142">
                    <a:extLst>
                      <a:ext uri="{FF2B5EF4-FFF2-40B4-BE49-F238E27FC236}">
                        <a16:creationId xmlns:a16="http://schemas.microsoft.com/office/drawing/2014/main" id="{DF58E694-EF73-5641-9F04-F3A3687300EF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44" name="Cube 143">
                    <a:extLst>
                      <a:ext uri="{FF2B5EF4-FFF2-40B4-BE49-F238E27FC236}">
                        <a16:creationId xmlns:a16="http://schemas.microsoft.com/office/drawing/2014/main" id="{55582D27-7E5A-1B42-97A5-E950DFED9DF4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145" name="Cube 144">
                    <a:extLst>
                      <a:ext uri="{FF2B5EF4-FFF2-40B4-BE49-F238E27FC236}">
                        <a16:creationId xmlns:a16="http://schemas.microsoft.com/office/drawing/2014/main" id="{0C58BD46-1813-7E4E-9EF7-ACD99E031EF9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</p:grpSp>
        </p:grpSp>
        <p:sp>
          <p:nvSpPr>
            <p:cNvPr id="134" name="object 9">
              <a:extLst>
                <a:ext uri="{FF2B5EF4-FFF2-40B4-BE49-F238E27FC236}">
                  <a16:creationId xmlns:a16="http://schemas.microsoft.com/office/drawing/2014/main" id="{4DB7BAD4-4DD5-DC4D-B91F-7FF3C0E89AAA}"/>
                </a:ext>
              </a:extLst>
            </p:cNvPr>
            <p:cNvSpPr/>
            <p:nvPr/>
          </p:nvSpPr>
          <p:spPr>
            <a:xfrm>
              <a:off x="1180384" y="3269775"/>
              <a:ext cx="2236470" cy="417195"/>
            </a:xfrm>
            <a:custGeom>
              <a:avLst/>
              <a:gdLst/>
              <a:ahLst/>
              <a:cxnLst/>
              <a:rect l="l" t="t" r="r" b="b"/>
              <a:pathLst>
                <a:path w="2236470" h="417195">
                  <a:moveTo>
                    <a:pt x="1890564" y="0"/>
                  </a:moveTo>
                  <a:lnTo>
                    <a:pt x="1890564" y="202978"/>
                  </a:lnTo>
                  <a:lnTo>
                    <a:pt x="2236202" y="202978"/>
                  </a:lnTo>
                  <a:lnTo>
                    <a:pt x="1118101" y="416990"/>
                  </a:lnTo>
                  <a:lnTo>
                    <a:pt x="0" y="202978"/>
                  </a:lnTo>
                  <a:lnTo>
                    <a:pt x="345638" y="202978"/>
                  </a:lnTo>
                  <a:lnTo>
                    <a:pt x="345638" y="0"/>
                  </a:lnTo>
                  <a:lnTo>
                    <a:pt x="1890564" y="0"/>
                  </a:lnTo>
                  <a:close/>
                </a:path>
              </a:pathLst>
            </a:custGeom>
            <a:solidFill>
              <a:schemeClr val="bg1"/>
            </a:solidFill>
            <a:ln w="12699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noProof="1">
                  <a:latin typeface="+mn-lt"/>
                  <a:ea typeface="+mn-ea"/>
                </a:rPr>
                <a:t>CRI</a:t>
              </a:r>
              <a:endParaRPr noProof="1">
                <a:latin typeface="+mn-lt"/>
                <a:ea typeface="+mn-ea"/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7C676D1-9893-D249-B972-7490CA50ABD9}"/>
                </a:ext>
              </a:extLst>
            </p:cNvPr>
            <p:cNvGrpSpPr/>
            <p:nvPr/>
          </p:nvGrpSpPr>
          <p:grpSpPr>
            <a:xfrm>
              <a:off x="1156692" y="2697058"/>
              <a:ext cx="2268000" cy="576000"/>
              <a:chOff x="1156692" y="2697058"/>
              <a:chExt cx="2268000" cy="576000"/>
            </a:xfrm>
          </p:grpSpPr>
          <p:sp>
            <p:nvSpPr>
              <p:cNvPr id="136" name="object 12">
                <a:extLst>
                  <a:ext uri="{FF2B5EF4-FFF2-40B4-BE49-F238E27FC236}">
                    <a16:creationId xmlns:a16="http://schemas.microsoft.com/office/drawing/2014/main" id="{3E7080A8-8986-D84F-988E-8B2FCEF7332A}"/>
                  </a:ext>
                </a:extLst>
              </p:cNvPr>
              <p:cNvSpPr txBox="1"/>
              <p:nvPr/>
            </p:nvSpPr>
            <p:spPr>
              <a:xfrm>
                <a:off x="1156692" y="2697058"/>
                <a:ext cx="2268000" cy="576000"/>
              </a:xfrm>
              <a:prstGeom prst="rect">
                <a:avLst/>
              </a:prstGeom>
              <a:solidFill>
                <a:schemeClr val="bg1"/>
              </a:solidFill>
              <a:ln w="31749">
                <a:solidFill>
                  <a:srgbClr val="4472C4"/>
                </a:solidFill>
              </a:ln>
            </p:spPr>
            <p:txBody>
              <a:bodyPr lIns="0" tIns="143510" rIns="0" bIns="0"/>
              <a:lstStyle/>
              <a:p>
                <a:pPr marL="829310" eaLnBrk="1" fontAlgn="auto" hangingPunct="1">
                  <a:spcBef>
                    <a:spcPts val="1130"/>
                  </a:spcBef>
                  <a:spcAft>
                    <a:spcPts val="0"/>
                  </a:spcAft>
                  <a:defRPr/>
                </a:pPr>
                <a:r>
                  <a:rPr lang="en-US" spc="-10" noProof="1">
                    <a:solidFill>
                      <a:srgbClr val="4472C4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rPr>
                  <a:t>K</a:t>
                </a:r>
                <a:r>
                  <a:rPr spc="-10" noProof="1">
                    <a:solidFill>
                      <a:srgbClr val="4472C4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rPr>
                  <a:t>ubelet</a:t>
                </a:r>
                <a:endParaRPr lang="en-US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endParaRPr>
              </a:p>
            </p:txBody>
          </p:sp>
          <p:pic>
            <p:nvPicPr>
              <p:cNvPr id="137" name="object 11">
                <a:extLst>
                  <a:ext uri="{FF2B5EF4-FFF2-40B4-BE49-F238E27FC236}">
                    <a16:creationId xmlns:a16="http://schemas.microsoft.com/office/drawing/2014/main" id="{73DA5D03-02A7-6C43-8F06-ED098E65B78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46917" y="2754790"/>
                <a:ext cx="461863" cy="448008"/>
              </a:xfrm>
              <a:prstGeom prst="rect">
                <a:avLst/>
              </a:prstGeom>
            </p:spPr>
          </p:pic>
        </p:grpSp>
      </p:grpSp>
      <p:grpSp>
        <p:nvGrpSpPr>
          <p:cNvPr id="13330" name="Group 185">
            <a:extLst>
              <a:ext uri="{FF2B5EF4-FFF2-40B4-BE49-F238E27FC236}">
                <a16:creationId xmlns:a16="http://schemas.microsoft.com/office/drawing/2014/main" id="{8AD1B91B-C126-614B-810C-E901597BDF25}"/>
              </a:ext>
            </a:extLst>
          </p:cNvPr>
          <p:cNvGrpSpPr>
            <a:grpSpLocks/>
          </p:cNvGrpSpPr>
          <p:nvPr/>
        </p:nvGrpSpPr>
        <p:grpSpPr bwMode="auto">
          <a:xfrm>
            <a:off x="3971925" y="3783013"/>
            <a:ext cx="1897063" cy="471487"/>
            <a:chOff x="3897681" y="3340768"/>
            <a:chExt cx="1896717" cy="470074"/>
          </a:xfrm>
        </p:grpSpPr>
        <p:grpSp>
          <p:nvGrpSpPr>
            <p:cNvPr id="13333" name="Group 181">
              <a:extLst>
                <a:ext uri="{FF2B5EF4-FFF2-40B4-BE49-F238E27FC236}">
                  <a16:creationId xmlns:a16="http://schemas.microsoft.com/office/drawing/2014/main" id="{6BDF7E04-912C-D04C-9F61-811BBC1F4E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97681" y="3340768"/>
              <a:ext cx="1896717" cy="470074"/>
              <a:chOff x="3897681" y="3340768"/>
              <a:chExt cx="1896717" cy="470074"/>
            </a:xfrm>
          </p:grpSpPr>
          <p:pic>
            <p:nvPicPr>
              <p:cNvPr id="13335" name="object 91">
                <a:extLst>
                  <a:ext uri="{FF2B5EF4-FFF2-40B4-BE49-F238E27FC236}">
                    <a16:creationId xmlns:a16="http://schemas.microsoft.com/office/drawing/2014/main" id="{5A5FD26F-55CC-9245-AD09-A0131B99D510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7529" y="3340768"/>
                <a:ext cx="196869" cy="154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36" name="object 90">
                <a:extLst>
                  <a:ext uri="{FF2B5EF4-FFF2-40B4-BE49-F238E27FC236}">
                    <a16:creationId xmlns:a16="http://schemas.microsoft.com/office/drawing/2014/main" id="{CCA3B7D5-29DA-3D4A-8912-52DA553BC5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7681" y="3415872"/>
                <a:ext cx="1779905" cy="394970"/>
              </a:xfrm>
              <a:custGeom>
                <a:avLst/>
                <a:gdLst>
                  <a:gd name="T0" fmla="*/ 1779396 w 1779904"/>
                  <a:gd name="T1" fmla="*/ 0 h 394970"/>
                  <a:gd name="T2" fmla="*/ 1734996 w 1779904"/>
                  <a:gd name="T3" fmla="*/ 2490 h 394970"/>
                  <a:gd name="T4" fmla="*/ 1690399 w 1779904"/>
                  <a:gd name="T5" fmla="*/ 5277 h 394970"/>
                  <a:gd name="T6" fmla="*/ 1607691 w 1779904"/>
                  <a:gd name="T7" fmla="*/ 11205 h 394970"/>
                  <a:gd name="T8" fmla="*/ 1560762 w 1779904"/>
                  <a:gd name="T9" fmla="*/ 15014 h 394970"/>
                  <a:gd name="T10" fmla="*/ 1514088 w 1779904"/>
                  <a:gd name="T11" fmla="*/ 19128 h 394970"/>
                  <a:gd name="T12" fmla="*/ 1467678 w 1779904"/>
                  <a:gd name="T13" fmla="*/ 23544 h 394970"/>
                  <a:gd name="T14" fmla="*/ 1421542 w 1779904"/>
                  <a:gd name="T15" fmla="*/ 28260 h 394970"/>
                  <a:gd name="T16" fmla="*/ 1375692 w 1779904"/>
                  <a:gd name="T17" fmla="*/ 33273 h 394970"/>
                  <a:gd name="T18" fmla="*/ 1321061 w 1779904"/>
                  <a:gd name="T19" fmla="*/ 39680 h 394970"/>
                  <a:gd name="T20" fmla="*/ 1266873 w 1779904"/>
                  <a:gd name="T21" fmla="*/ 46509 h 394970"/>
                  <a:gd name="T22" fmla="*/ 1213144 w 1779904"/>
                  <a:gd name="T23" fmla="*/ 53757 h 394970"/>
                  <a:gd name="T24" fmla="*/ 1159892 w 1779904"/>
                  <a:gd name="T25" fmla="*/ 61419 h 394970"/>
                  <a:gd name="T26" fmla="*/ 1107134 w 1779904"/>
                  <a:gd name="T27" fmla="*/ 69494 h 394970"/>
                  <a:gd name="T28" fmla="*/ 1054889 w 1779904"/>
                  <a:gd name="T29" fmla="*/ 77976 h 394970"/>
                  <a:gd name="T30" fmla="*/ 1003173 w 1779904"/>
                  <a:gd name="T31" fmla="*/ 86863 h 394970"/>
                  <a:gd name="T32" fmla="*/ 952004 w 1779904"/>
                  <a:gd name="T33" fmla="*/ 96151 h 394970"/>
                  <a:gd name="T34" fmla="*/ 901399 w 1779904"/>
                  <a:gd name="T35" fmla="*/ 105835 h 394970"/>
                  <a:gd name="T36" fmla="*/ 851374 w 1779904"/>
                  <a:gd name="T37" fmla="*/ 115913 h 394970"/>
                  <a:gd name="T38" fmla="*/ 796497 w 1779904"/>
                  <a:gd name="T39" fmla="*/ 127568 h 394970"/>
                  <a:gd name="T40" fmla="*/ 742383 w 1779904"/>
                  <a:gd name="T41" fmla="*/ 139700 h 394970"/>
                  <a:gd name="T42" fmla="*/ 689057 w 1779904"/>
                  <a:gd name="T43" fmla="*/ 152303 h 394970"/>
                  <a:gd name="T44" fmla="*/ 636543 w 1779904"/>
                  <a:gd name="T45" fmla="*/ 165372 h 394970"/>
                  <a:gd name="T46" fmla="*/ 584865 w 1779904"/>
                  <a:gd name="T47" fmla="*/ 178903 h 394970"/>
                  <a:gd name="T48" fmla="*/ 534046 w 1779904"/>
                  <a:gd name="T49" fmla="*/ 192890 h 394970"/>
                  <a:gd name="T50" fmla="*/ 484112 w 1779904"/>
                  <a:gd name="T51" fmla="*/ 207329 h 394970"/>
                  <a:gd name="T52" fmla="*/ 435084 w 1779904"/>
                  <a:gd name="T53" fmla="*/ 222215 h 394970"/>
                  <a:gd name="T54" fmla="*/ 386988 w 1779904"/>
                  <a:gd name="T55" fmla="*/ 237543 h 394970"/>
                  <a:gd name="T56" fmla="*/ 339848 w 1779904"/>
                  <a:gd name="T57" fmla="*/ 253307 h 394970"/>
                  <a:gd name="T58" fmla="*/ 293687 w 1779904"/>
                  <a:gd name="T59" fmla="*/ 269503 h 394970"/>
                  <a:gd name="T60" fmla="*/ 248530 w 1779904"/>
                  <a:gd name="T61" fmla="*/ 286127 h 394970"/>
                  <a:gd name="T62" fmla="*/ 204400 w 1779904"/>
                  <a:gd name="T63" fmla="*/ 303172 h 394970"/>
                  <a:gd name="T64" fmla="*/ 161321 w 1779904"/>
                  <a:gd name="T65" fmla="*/ 320634 h 394970"/>
                  <a:gd name="T66" fmla="*/ 119318 w 1779904"/>
                  <a:gd name="T67" fmla="*/ 338508 h 394970"/>
                  <a:gd name="T68" fmla="*/ 78414 w 1779904"/>
                  <a:gd name="T69" fmla="*/ 356789 h 394970"/>
                  <a:gd name="T70" fmla="*/ 38633 w 1779904"/>
                  <a:gd name="T71" fmla="*/ 375472 h 394970"/>
                  <a:gd name="T72" fmla="*/ 0 w 1779904"/>
                  <a:gd name="T73" fmla="*/ 394553 h 39497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779904" h="394970">
                    <a:moveTo>
                      <a:pt x="1779394" y="0"/>
                    </a:moveTo>
                    <a:lnTo>
                      <a:pt x="1734994" y="2490"/>
                    </a:lnTo>
                    <a:lnTo>
                      <a:pt x="1690397" y="5277"/>
                    </a:lnTo>
                    <a:lnTo>
                      <a:pt x="1607689" y="11205"/>
                    </a:lnTo>
                    <a:lnTo>
                      <a:pt x="1560760" y="15014"/>
                    </a:lnTo>
                    <a:lnTo>
                      <a:pt x="1514086" y="19128"/>
                    </a:lnTo>
                    <a:lnTo>
                      <a:pt x="1467676" y="23544"/>
                    </a:lnTo>
                    <a:lnTo>
                      <a:pt x="1421540" y="28260"/>
                    </a:lnTo>
                    <a:lnTo>
                      <a:pt x="1375690" y="33273"/>
                    </a:lnTo>
                    <a:lnTo>
                      <a:pt x="1321059" y="39680"/>
                    </a:lnTo>
                    <a:lnTo>
                      <a:pt x="1266871" y="46509"/>
                    </a:lnTo>
                    <a:lnTo>
                      <a:pt x="1213142" y="53757"/>
                    </a:lnTo>
                    <a:lnTo>
                      <a:pt x="1159890" y="61419"/>
                    </a:lnTo>
                    <a:lnTo>
                      <a:pt x="1107132" y="69494"/>
                    </a:lnTo>
                    <a:lnTo>
                      <a:pt x="1054887" y="77976"/>
                    </a:lnTo>
                    <a:lnTo>
                      <a:pt x="1003171" y="86863"/>
                    </a:lnTo>
                    <a:lnTo>
                      <a:pt x="952002" y="96151"/>
                    </a:lnTo>
                    <a:lnTo>
                      <a:pt x="901397" y="105835"/>
                    </a:lnTo>
                    <a:lnTo>
                      <a:pt x="851374" y="115913"/>
                    </a:lnTo>
                    <a:lnTo>
                      <a:pt x="796497" y="127568"/>
                    </a:lnTo>
                    <a:lnTo>
                      <a:pt x="742383" y="139700"/>
                    </a:lnTo>
                    <a:lnTo>
                      <a:pt x="689057" y="152303"/>
                    </a:lnTo>
                    <a:lnTo>
                      <a:pt x="636543" y="165372"/>
                    </a:lnTo>
                    <a:lnTo>
                      <a:pt x="584865" y="178903"/>
                    </a:lnTo>
                    <a:lnTo>
                      <a:pt x="534046" y="192890"/>
                    </a:lnTo>
                    <a:lnTo>
                      <a:pt x="484112" y="207329"/>
                    </a:lnTo>
                    <a:lnTo>
                      <a:pt x="435084" y="222215"/>
                    </a:lnTo>
                    <a:lnTo>
                      <a:pt x="386988" y="237543"/>
                    </a:lnTo>
                    <a:lnTo>
                      <a:pt x="339848" y="253307"/>
                    </a:lnTo>
                    <a:lnTo>
                      <a:pt x="293687" y="269503"/>
                    </a:lnTo>
                    <a:lnTo>
                      <a:pt x="248530" y="286127"/>
                    </a:lnTo>
                    <a:lnTo>
                      <a:pt x="204400" y="303172"/>
                    </a:lnTo>
                    <a:lnTo>
                      <a:pt x="161321" y="320634"/>
                    </a:lnTo>
                    <a:lnTo>
                      <a:pt x="119318" y="338508"/>
                    </a:lnTo>
                    <a:lnTo>
                      <a:pt x="78414" y="356789"/>
                    </a:lnTo>
                    <a:lnTo>
                      <a:pt x="38633" y="375472"/>
                    </a:lnTo>
                    <a:lnTo>
                      <a:pt x="0" y="394553"/>
                    </a:lnTo>
                  </a:path>
                </a:pathLst>
              </a:custGeom>
              <a:noFill/>
              <a:ln w="47624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</p:grpSp>
        <p:sp>
          <p:nvSpPr>
            <p:cNvPr id="93" name="object 93">
              <a:extLst>
                <a:ext uri="{FF2B5EF4-FFF2-40B4-BE49-F238E27FC236}">
                  <a16:creationId xmlns:a16="http://schemas.microsoft.com/office/drawing/2014/main" id="{09B35D93-47FB-E34F-9D3C-161A66CC922A}"/>
                </a:ext>
              </a:extLst>
            </p:cNvPr>
            <p:cNvSpPr txBox="1"/>
            <p:nvPr/>
          </p:nvSpPr>
          <p:spPr>
            <a:xfrm>
              <a:off x="4529391" y="3347099"/>
              <a:ext cx="615838" cy="289641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12700" rIns="0" bIns="0">
              <a:spAutoFit/>
            </a:bodyPr>
            <a:lstStyle/>
            <a:p>
              <a:pPr marL="12700" algn="ctr" eaLnBrk="1" fontAlgn="auto" hangingPunct="1">
                <a:spcBef>
                  <a:spcPts val="100"/>
                </a:spcBef>
                <a:spcAft>
                  <a:spcPts val="0"/>
                </a:spcAft>
                <a:defRPr/>
              </a:pPr>
              <a:r>
                <a:rPr lang="en-US" spc="-5" noProof="1">
                  <a:ln w="12700" cap="flat">
                    <a:noFill/>
                    <a:round/>
                  </a:ln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P</a:t>
              </a:r>
              <a:r>
                <a:rPr spc="-5" noProof="1">
                  <a:ln w="12700" cap="flat">
                    <a:noFill/>
                    <a:round/>
                  </a:ln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ull</a:t>
              </a:r>
              <a:endParaRPr noProof="1">
                <a:ln w="12700" cap="flat">
                  <a:noFill/>
                  <a:round/>
                </a:ln>
                <a:latin typeface="Arial" panose="020B0604020202090204" pitchFamily="34" charset="0"/>
                <a:ea typeface="+mn-ea"/>
                <a:cs typeface="Arial" panose="020B0604020202090204" pitchFamily="34" charset="0"/>
              </a:endParaRPr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4DF8C91-03B1-2940-B061-8C81640C9C0A}"/>
              </a:ext>
            </a:extLst>
          </p:cNvPr>
          <p:cNvGrpSpPr/>
          <p:nvPr/>
        </p:nvGrpSpPr>
        <p:grpSpPr>
          <a:xfrm>
            <a:off x="2912144" y="4101661"/>
            <a:ext cx="1663135" cy="1490804"/>
            <a:chOff x="2593526" y="3942962"/>
            <a:chExt cx="1663135" cy="1490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7" name="Magnetic Disk 186">
              <a:extLst>
                <a:ext uri="{FF2B5EF4-FFF2-40B4-BE49-F238E27FC236}">
                  <a16:creationId xmlns:a16="http://schemas.microsoft.com/office/drawing/2014/main" id="{14EEA89F-AC41-B04A-87F7-80484CCA72CB}"/>
                </a:ext>
              </a:extLst>
            </p:cNvPr>
            <p:cNvSpPr/>
            <p:nvPr/>
          </p:nvSpPr>
          <p:spPr>
            <a:xfrm>
              <a:off x="2593526" y="3942962"/>
              <a:ext cx="1663135" cy="1490804"/>
            </a:xfrm>
            <a:prstGeom prst="flowChartMagneticDisk">
              <a:avLst/>
            </a:prstGeom>
            <a:solidFill>
              <a:schemeClr val="bg1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92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镜像仓库</a:t>
              </a:r>
            </a:p>
          </p:txBody>
        </p:sp>
        <p:grpSp>
          <p:nvGrpSpPr>
            <p:cNvPr id="95" name="object 95">
              <a:extLst>
                <a:ext uri="{FF2B5EF4-FFF2-40B4-BE49-F238E27FC236}">
                  <a16:creationId xmlns:a16="http://schemas.microsoft.com/office/drawing/2014/main" id="{DDF9A4C4-8A4D-6941-88D5-6A7D5F865E95}"/>
                </a:ext>
              </a:extLst>
            </p:cNvPr>
            <p:cNvGrpSpPr/>
            <p:nvPr/>
          </p:nvGrpSpPr>
          <p:grpSpPr>
            <a:xfrm>
              <a:off x="2923829" y="4046702"/>
              <a:ext cx="1019175" cy="982344"/>
              <a:chOff x="3109717" y="3765787"/>
              <a:chExt cx="1019175" cy="982344"/>
            </a:xfrm>
          </p:grpSpPr>
          <p:pic>
            <p:nvPicPr>
              <p:cNvPr id="96" name="object 96">
                <a:extLst>
                  <a:ext uri="{FF2B5EF4-FFF2-40B4-BE49-F238E27FC236}">
                    <a16:creationId xmlns:a16="http://schemas.microsoft.com/office/drawing/2014/main" id="{186A3A3F-A5DC-1843-B163-6775797381B6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09717" y="37657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97" name="object 97">
                <a:extLst>
                  <a:ext uri="{FF2B5EF4-FFF2-40B4-BE49-F238E27FC236}">
                    <a16:creationId xmlns:a16="http://schemas.microsoft.com/office/drawing/2014/main" id="{C71B1BD2-EA60-644C-8124-209D0DE66145}"/>
                  </a:ext>
                </a:extLst>
              </p:cNvPr>
              <p:cNvSpPr/>
              <p:nvPr/>
            </p:nvSpPr>
            <p:spPr>
              <a:xfrm>
                <a:off x="3139926" y="37959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98" name="object 98">
                <a:extLst>
                  <a:ext uri="{FF2B5EF4-FFF2-40B4-BE49-F238E27FC236}">
                    <a16:creationId xmlns:a16="http://schemas.microsoft.com/office/drawing/2014/main" id="{7B8633F7-7165-E740-B60F-5279144C62B8}"/>
                  </a:ext>
                </a:extLst>
              </p:cNvPr>
              <p:cNvSpPr/>
              <p:nvPr/>
            </p:nvSpPr>
            <p:spPr>
              <a:xfrm>
                <a:off x="3139926" y="37959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8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8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99" name="object 99">
                <a:extLst>
                  <a:ext uri="{FF2B5EF4-FFF2-40B4-BE49-F238E27FC236}">
                    <a16:creationId xmlns:a16="http://schemas.microsoft.com/office/drawing/2014/main" id="{1D4F695B-F57C-6246-8E91-E8B61A341624}"/>
                  </a:ext>
                </a:extLst>
              </p:cNvPr>
              <p:cNvSpPr/>
              <p:nvPr/>
            </p:nvSpPr>
            <p:spPr>
              <a:xfrm>
                <a:off x="3414542" y="40237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00" name="object 100">
                <a:extLst>
                  <a:ext uri="{FF2B5EF4-FFF2-40B4-BE49-F238E27FC236}">
                    <a16:creationId xmlns:a16="http://schemas.microsoft.com/office/drawing/2014/main" id="{7994E2DD-475A-4D41-BFD0-C4AD38F2A862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31211" y="42372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01" name="object 101">
                <a:extLst>
                  <a:ext uri="{FF2B5EF4-FFF2-40B4-BE49-F238E27FC236}">
                    <a16:creationId xmlns:a16="http://schemas.microsoft.com/office/drawing/2014/main" id="{AE57D7BD-604B-9B4D-A222-C9748A98EB01}"/>
                  </a:ext>
                </a:extLst>
              </p:cNvPr>
              <p:cNvSpPr/>
              <p:nvPr/>
            </p:nvSpPr>
            <p:spPr>
              <a:xfrm>
                <a:off x="3414542" y="40237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02" name="object 102">
                <a:extLst>
                  <a:ext uri="{FF2B5EF4-FFF2-40B4-BE49-F238E27FC236}">
                    <a16:creationId xmlns:a16="http://schemas.microsoft.com/office/drawing/2014/main" id="{A464D5AB-7FCB-E84B-9A28-E0F22C18F5DF}"/>
                  </a:ext>
                </a:extLst>
              </p:cNvPr>
              <p:cNvSpPr/>
              <p:nvPr/>
            </p:nvSpPr>
            <p:spPr>
              <a:xfrm>
                <a:off x="3306378" y="39373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03" name="object 103">
                <a:extLst>
                  <a:ext uri="{FF2B5EF4-FFF2-40B4-BE49-F238E27FC236}">
                    <a16:creationId xmlns:a16="http://schemas.microsoft.com/office/drawing/2014/main" id="{CECAD7E7-20F8-2C41-AFC2-2683E47BE568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23048" y="41508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04" name="object 104">
                <a:extLst>
                  <a:ext uri="{FF2B5EF4-FFF2-40B4-BE49-F238E27FC236}">
                    <a16:creationId xmlns:a16="http://schemas.microsoft.com/office/drawing/2014/main" id="{A2E64AFE-CCC8-ED41-8003-80481730F1CE}"/>
                  </a:ext>
                </a:extLst>
              </p:cNvPr>
              <p:cNvSpPr/>
              <p:nvPr/>
            </p:nvSpPr>
            <p:spPr>
              <a:xfrm>
                <a:off x="3306378" y="39373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05" name="object 105">
                <a:extLst>
                  <a:ext uri="{FF2B5EF4-FFF2-40B4-BE49-F238E27FC236}">
                    <a16:creationId xmlns:a16="http://schemas.microsoft.com/office/drawing/2014/main" id="{53ED6257-7CE0-E247-9417-4C0906C86822}"/>
                  </a:ext>
                </a:extLst>
              </p:cNvPr>
              <p:cNvSpPr/>
              <p:nvPr/>
            </p:nvSpPr>
            <p:spPr>
              <a:xfrm>
                <a:off x="3205831" y="38276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06" name="object 106">
                <a:extLst>
                  <a:ext uri="{FF2B5EF4-FFF2-40B4-BE49-F238E27FC236}">
                    <a16:creationId xmlns:a16="http://schemas.microsoft.com/office/drawing/2014/main" id="{1B9D795C-D297-124F-B36A-55EF63160A31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222501" y="40411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07" name="object 107">
                <a:extLst>
                  <a:ext uri="{FF2B5EF4-FFF2-40B4-BE49-F238E27FC236}">
                    <a16:creationId xmlns:a16="http://schemas.microsoft.com/office/drawing/2014/main" id="{A4748549-FA29-FE44-BD4F-367DB738AB50}"/>
                  </a:ext>
                </a:extLst>
              </p:cNvPr>
              <p:cNvSpPr/>
              <p:nvPr/>
            </p:nvSpPr>
            <p:spPr>
              <a:xfrm>
                <a:off x="3205831" y="38276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08" name="object 108">
                <a:extLst>
                  <a:ext uri="{FF2B5EF4-FFF2-40B4-BE49-F238E27FC236}">
                    <a16:creationId xmlns:a16="http://schemas.microsoft.com/office/drawing/2014/main" id="{19108DB0-354C-9648-9281-DC02433367BF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62117" y="39181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109" name="object 109">
                <a:extLst>
                  <a:ext uri="{FF2B5EF4-FFF2-40B4-BE49-F238E27FC236}">
                    <a16:creationId xmlns:a16="http://schemas.microsoft.com/office/drawing/2014/main" id="{672ED161-AEC0-CE42-BFE4-B5C3DBB17313}"/>
                  </a:ext>
                </a:extLst>
              </p:cNvPr>
              <p:cNvSpPr/>
              <p:nvPr/>
            </p:nvSpPr>
            <p:spPr>
              <a:xfrm>
                <a:off x="3292326" y="39483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10" name="object 110">
                <a:extLst>
                  <a:ext uri="{FF2B5EF4-FFF2-40B4-BE49-F238E27FC236}">
                    <a16:creationId xmlns:a16="http://schemas.microsoft.com/office/drawing/2014/main" id="{9B905379-388D-DC43-87D9-F36B43DC98EF}"/>
                  </a:ext>
                </a:extLst>
              </p:cNvPr>
              <p:cNvSpPr/>
              <p:nvPr/>
            </p:nvSpPr>
            <p:spPr>
              <a:xfrm>
                <a:off x="3292326" y="39483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9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9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11" name="object 111">
                <a:extLst>
                  <a:ext uri="{FF2B5EF4-FFF2-40B4-BE49-F238E27FC236}">
                    <a16:creationId xmlns:a16="http://schemas.microsoft.com/office/drawing/2014/main" id="{01921BE4-6156-2B4D-838E-7EEFB19CFBF6}"/>
                  </a:ext>
                </a:extLst>
              </p:cNvPr>
              <p:cNvSpPr/>
              <p:nvPr/>
            </p:nvSpPr>
            <p:spPr>
              <a:xfrm>
                <a:off x="3566942" y="41761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12" name="object 112">
                <a:extLst>
                  <a:ext uri="{FF2B5EF4-FFF2-40B4-BE49-F238E27FC236}">
                    <a16:creationId xmlns:a16="http://schemas.microsoft.com/office/drawing/2014/main" id="{7F0602E7-B92E-584E-B532-B3D0586CF6FF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83611" y="43896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13" name="object 113">
                <a:extLst>
                  <a:ext uri="{FF2B5EF4-FFF2-40B4-BE49-F238E27FC236}">
                    <a16:creationId xmlns:a16="http://schemas.microsoft.com/office/drawing/2014/main" id="{FDA7D5B0-4D08-054C-B87E-51949AD2E64A}"/>
                  </a:ext>
                </a:extLst>
              </p:cNvPr>
              <p:cNvSpPr/>
              <p:nvPr/>
            </p:nvSpPr>
            <p:spPr>
              <a:xfrm>
                <a:off x="3566942" y="41761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14" name="object 114">
                <a:extLst>
                  <a:ext uri="{FF2B5EF4-FFF2-40B4-BE49-F238E27FC236}">
                    <a16:creationId xmlns:a16="http://schemas.microsoft.com/office/drawing/2014/main" id="{73B55333-C247-4941-93BB-F106BA8FDFC8}"/>
                  </a:ext>
                </a:extLst>
              </p:cNvPr>
              <p:cNvSpPr/>
              <p:nvPr/>
            </p:nvSpPr>
            <p:spPr>
              <a:xfrm>
                <a:off x="3458778" y="40897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15" name="object 115">
                <a:extLst>
                  <a:ext uri="{FF2B5EF4-FFF2-40B4-BE49-F238E27FC236}">
                    <a16:creationId xmlns:a16="http://schemas.microsoft.com/office/drawing/2014/main" id="{050D4C45-5FD6-FD40-9FC8-4CF50F627EA3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75448" y="43032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16" name="object 116">
                <a:extLst>
                  <a:ext uri="{FF2B5EF4-FFF2-40B4-BE49-F238E27FC236}">
                    <a16:creationId xmlns:a16="http://schemas.microsoft.com/office/drawing/2014/main" id="{647019CF-530C-3E4A-ACC4-0DF39B473365}"/>
                  </a:ext>
                </a:extLst>
              </p:cNvPr>
              <p:cNvSpPr/>
              <p:nvPr/>
            </p:nvSpPr>
            <p:spPr>
              <a:xfrm>
                <a:off x="3458778" y="40897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17" name="object 117">
                <a:extLst>
                  <a:ext uri="{FF2B5EF4-FFF2-40B4-BE49-F238E27FC236}">
                    <a16:creationId xmlns:a16="http://schemas.microsoft.com/office/drawing/2014/main" id="{61B3D44E-4FE3-F04D-99E9-6BCF3F55DDEA}"/>
                  </a:ext>
                </a:extLst>
              </p:cNvPr>
              <p:cNvSpPr/>
              <p:nvPr/>
            </p:nvSpPr>
            <p:spPr>
              <a:xfrm>
                <a:off x="3358231" y="39800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18" name="object 118">
                <a:extLst>
                  <a:ext uri="{FF2B5EF4-FFF2-40B4-BE49-F238E27FC236}">
                    <a16:creationId xmlns:a16="http://schemas.microsoft.com/office/drawing/2014/main" id="{F8FF3398-6881-8045-8177-B53992E85C3A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74901" y="41935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19" name="object 119">
                <a:extLst>
                  <a:ext uri="{FF2B5EF4-FFF2-40B4-BE49-F238E27FC236}">
                    <a16:creationId xmlns:a16="http://schemas.microsoft.com/office/drawing/2014/main" id="{4E4EF99C-CB77-6D4F-98C5-09B739479E38}"/>
                  </a:ext>
                </a:extLst>
              </p:cNvPr>
              <p:cNvSpPr/>
              <p:nvPr/>
            </p:nvSpPr>
            <p:spPr>
              <a:xfrm>
                <a:off x="3358231" y="39800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20" name="object 120">
                <a:extLst>
                  <a:ext uri="{FF2B5EF4-FFF2-40B4-BE49-F238E27FC236}">
                    <a16:creationId xmlns:a16="http://schemas.microsoft.com/office/drawing/2014/main" id="{65FD0ADB-9EFC-4442-9D16-0E043232860D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14517" y="40705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121" name="object 121">
                <a:extLst>
                  <a:ext uri="{FF2B5EF4-FFF2-40B4-BE49-F238E27FC236}">
                    <a16:creationId xmlns:a16="http://schemas.microsoft.com/office/drawing/2014/main" id="{2C6ADC72-97BD-0C4B-8B3D-6E14D7166495}"/>
                  </a:ext>
                </a:extLst>
              </p:cNvPr>
              <p:cNvSpPr/>
              <p:nvPr/>
            </p:nvSpPr>
            <p:spPr>
              <a:xfrm>
                <a:off x="3444726" y="41007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22" name="object 122">
                <a:extLst>
                  <a:ext uri="{FF2B5EF4-FFF2-40B4-BE49-F238E27FC236}">
                    <a16:creationId xmlns:a16="http://schemas.microsoft.com/office/drawing/2014/main" id="{7760F5AC-8400-3341-B016-487A70C87368}"/>
                  </a:ext>
                </a:extLst>
              </p:cNvPr>
              <p:cNvSpPr/>
              <p:nvPr/>
            </p:nvSpPr>
            <p:spPr>
              <a:xfrm>
                <a:off x="3444726" y="41007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9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9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23" name="object 123">
                <a:extLst>
                  <a:ext uri="{FF2B5EF4-FFF2-40B4-BE49-F238E27FC236}">
                    <a16:creationId xmlns:a16="http://schemas.microsoft.com/office/drawing/2014/main" id="{54C4A0A4-2B55-3B4E-AF55-FC6636510013}"/>
                  </a:ext>
                </a:extLst>
              </p:cNvPr>
              <p:cNvSpPr/>
              <p:nvPr/>
            </p:nvSpPr>
            <p:spPr>
              <a:xfrm>
                <a:off x="3719342" y="43285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24" name="object 124">
                <a:extLst>
                  <a:ext uri="{FF2B5EF4-FFF2-40B4-BE49-F238E27FC236}">
                    <a16:creationId xmlns:a16="http://schemas.microsoft.com/office/drawing/2014/main" id="{0AEDF1AF-04E4-284E-A6BC-0D0D6D56B41A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736011" y="45420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25" name="object 125">
                <a:extLst>
                  <a:ext uri="{FF2B5EF4-FFF2-40B4-BE49-F238E27FC236}">
                    <a16:creationId xmlns:a16="http://schemas.microsoft.com/office/drawing/2014/main" id="{EDAAD555-36CF-7E42-B38C-ED84A42D6753}"/>
                  </a:ext>
                </a:extLst>
              </p:cNvPr>
              <p:cNvSpPr/>
              <p:nvPr/>
            </p:nvSpPr>
            <p:spPr>
              <a:xfrm>
                <a:off x="3719342" y="43285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26" name="object 126">
                <a:extLst>
                  <a:ext uri="{FF2B5EF4-FFF2-40B4-BE49-F238E27FC236}">
                    <a16:creationId xmlns:a16="http://schemas.microsoft.com/office/drawing/2014/main" id="{7FEB9BDE-1864-1944-B0EB-71B57D94C71C}"/>
                  </a:ext>
                </a:extLst>
              </p:cNvPr>
              <p:cNvSpPr/>
              <p:nvPr/>
            </p:nvSpPr>
            <p:spPr>
              <a:xfrm>
                <a:off x="3611178" y="42421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27" name="object 127">
                <a:extLst>
                  <a:ext uri="{FF2B5EF4-FFF2-40B4-BE49-F238E27FC236}">
                    <a16:creationId xmlns:a16="http://schemas.microsoft.com/office/drawing/2014/main" id="{BF64578A-B75B-334C-A898-929861A106C6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27848" y="44556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28" name="object 128">
                <a:extLst>
                  <a:ext uri="{FF2B5EF4-FFF2-40B4-BE49-F238E27FC236}">
                    <a16:creationId xmlns:a16="http://schemas.microsoft.com/office/drawing/2014/main" id="{22465020-7A68-CE47-A6AB-C93DB0DDFC82}"/>
                  </a:ext>
                </a:extLst>
              </p:cNvPr>
              <p:cNvSpPr/>
              <p:nvPr/>
            </p:nvSpPr>
            <p:spPr>
              <a:xfrm>
                <a:off x="3611178" y="42421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29" name="object 129">
                <a:extLst>
                  <a:ext uri="{FF2B5EF4-FFF2-40B4-BE49-F238E27FC236}">
                    <a16:creationId xmlns:a16="http://schemas.microsoft.com/office/drawing/2014/main" id="{3F33F7F0-BC9A-1F4A-A2B2-E28E5466118C}"/>
                  </a:ext>
                </a:extLst>
              </p:cNvPr>
              <p:cNvSpPr/>
              <p:nvPr/>
            </p:nvSpPr>
            <p:spPr>
              <a:xfrm>
                <a:off x="3510631" y="41324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30" name="object 130">
                <a:extLst>
                  <a:ext uri="{FF2B5EF4-FFF2-40B4-BE49-F238E27FC236}">
                    <a16:creationId xmlns:a16="http://schemas.microsoft.com/office/drawing/2014/main" id="{D2122F8A-F432-274D-8A40-34D617A5D124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27301" y="43459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31" name="object 131">
                <a:extLst>
                  <a:ext uri="{FF2B5EF4-FFF2-40B4-BE49-F238E27FC236}">
                    <a16:creationId xmlns:a16="http://schemas.microsoft.com/office/drawing/2014/main" id="{39504DDB-538F-EF40-B8C8-4CF66FCFFF2B}"/>
                  </a:ext>
                </a:extLst>
              </p:cNvPr>
              <p:cNvSpPr/>
              <p:nvPr/>
            </p:nvSpPr>
            <p:spPr>
              <a:xfrm>
                <a:off x="3510631" y="41324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3332" name="object 2">
            <a:extLst>
              <a:ext uri="{FF2B5EF4-FFF2-40B4-BE49-F238E27FC236}">
                <a16:creationId xmlns:a16="http://schemas.microsoft.com/office/drawing/2014/main" id="{615265CA-1CE8-9749-8FAC-0D795F10E3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250" y="179388"/>
            <a:ext cx="8275638" cy="690562"/>
          </a:xfrm>
        </p:spPr>
        <p:txBody>
          <a:bodyPr lIns="0" tIns="12700" rIns="0" bIns="0">
            <a:spAutoFit/>
          </a:bodyPr>
          <a:lstStyle/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en-CN"/>
              <a:t>Containerd </a:t>
            </a:r>
            <a:r>
              <a:rPr lang="en-US" altLang="zh-CN"/>
              <a:t>作为</a:t>
            </a:r>
            <a:r>
              <a:rPr lang="zh-CN" altLang="en-US"/>
              <a:t> </a:t>
            </a:r>
            <a:r>
              <a:rPr lang="en-US" altLang="zh-CN"/>
              <a:t>CRI</a:t>
            </a:r>
            <a:r>
              <a:rPr lang="zh-CN" altLang="en-US"/>
              <a:t> 运行时</a:t>
            </a:r>
            <a:endParaRPr lang="en-US" altLang="en-CN"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object 2">
            <a:extLst>
              <a:ext uri="{FF2B5EF4-FFF2-40B4-BE49-F238E27FC236}">
                <a16:creationId xmlns:a16="http://schemas.microsoft.com/office/drawing/2014/main" id="{4DD39AA9-9610-4246-ABD4-77109B6870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250" y="179388"/>
            <a:ext cx="8275638" cy="690562"/>
          </a:xfrm>
        </p:spPr>
        <p:txBody>
          <a:bodyPr lIns="0" tIns="12700" rIns="0" bIns="0">
            <a:spAutoFit/>
          </a:bodyPr>
          <a:lstStyle/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en-CN"/>
              <a:t>Containerd </a:t>
            </a:r>
            <a:r>
              <a:rPr lang="en-US" altLang="zh-CN"/>
              <a:t>作为</a:t>
            </a:r>
            <a:r>
              <a:rPr lang="zh-CN" altLang="en-US"/>
              <a:t> </a:t>
            </a:r>
            <a:r>
              <a:rPr lang="en-US" altLang="zh-CN"/>
              <a:t>Docker</a:t>
            </a:r>
            <a:r>
              <a:rPr lang="zh-CN" altLang="en-US"/>
              <a:t> 的组件</a:t>
            </a:r>
            <a:endParaRPr lang="en-US" altLang="en-CN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976BF3B-81B7-334A-9F85-DDEA109FD92E}"/>
              </a:ext>
            </a:extLst>
          </p:cNvPr>
          <p:cNvSpPr/>
          <p:nvPr/>
        </p:nvSpPr>
        <p:spPr>
          <a:xfrm>
            <a:off x="4584700" y="2232025"/>
            <a:ext cx="6334125" cy="3540125"/>
          </a:xfrm>
          <a:custGeom>
            <a:avLst/>
            <a:gdLst/>
            <a:ahLst/>
            <a:cxnLst/>
            <a:rect l="l" t="t" r="r" b="b"/>
            <a:pathLst>
              <a:path w="6334759" h="3541395">
                <a:moveTo>
                  <a:pt x="0" y="0"/>
                </a:moveTo>
                <a:lnTo>
                  <a:pt x="6334497" y="0"/>
                </a:lnTo>
                <a:lnTo>
                  <a:pt x="6334497" y="3540806"/>
                </a:lnTo>
                <a:lnTo>
                  <a:pt x="0" y="354080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399"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dirty="0">
              <a:latin typeface="+mn-lt"/>
              <a:ea typeface="+mn-ea"/>
            </a:endParaRPr>
          </a:p>
        </p:txBody>
      </p:sp>
      <p:pic>
        <p:nvPicPr>
          <p:cNvPr id="15363" name="object 5">
            <a:extLst>
              <a:ext uri="{FF2B5EF4-FFF2-40B4-BE49-F238E27FC236}">
                <a16:creationId xmlns:a16="http://schemas.microsoft.com/office/drawing/2014/main" id="{A2D82968-52CA-6948-A678-E16F13B3DF9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2420938"/>
            <a:ext cx="1555750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bject 11">
            <a:extLst>
              <a:ext uri="{FF2B5EF4-FFF2-40B4-BE49-F238E27FC236}">
                <a16:creationId xmlns:a16="http://schemas.microsoft.com/office/drawing/2014/main" id="{DB739B9C-CA61-1446-B22A-83268DC14699}"/>
              </a:ext>
            </a:extLst>
          </p:cNvPr>
          <p:cNvSpPr txBox="1"/>
          <p:nvPr/>
        </p:nvSpPr>
        <p:spPr>
          <a:xfrm>
            <a:off x="1479550" y="1960563"/>
            <a:ext cx="1419225" cy="330200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2000" spc="-5" noProof="1">
                <a:latin typeface="Consolas" panose="020B0609020204030204"/>
                <a:ea typeface="+mn-ea"/>
                <a:cs typeface="Consolas" panose="020B0609020204030204"/>
              </a:rPr>
              <a:t>docker</a:t>
            </a:r>
            <a:r>
              <a:rPr sz="2000" spc="-95" noProof="1">
                <a:latin typeface="Consolas" panose="020B0609020204030204"/>
                <a:ea typeface="+mn-ea"/>
                <a:cs typeface="Consolas" panose="020B0609020204030204"/>
              </a:rPr>
              <a:t> </a:t>
            </a:r>
            <a:r>
              <a:rPr sz="2000" spc="-5" noProof="1">
                <a:latin typeface="Consolas" panose="020B0609020204030204"/>
                <a:ea typeface="+mn-ea"/>
                <a:cs typeface="Consolas" panose="020B0609020204030204"/>
              </a:rPr>
              <a:t>run</a:t>
            </a:r>
            <a:endParaRPr sz="2000" noProof="1">
              <a:latin typeface="Consolas" panose="020B0609020204030204"/>
              <a:ea typeface="+mn-ea"/>
              <a:cs typeface="Consolas" panose="020B0609020204030204"/>
            </a:endParaRPr>
          </a:p>
        </p:txBody>
      </p:sp>
      <p:sp>
        <p:nvSpPr>
          <p:cNvPr id="15365" name="object 66">
            <a:extLst>
              <a:ext uri="{FF2B5EF4-FFF2-40B4-BE49-F238E27FC236}">
                <a16:creationId xmlns:a16="http://schemas.microsoft.com/office/drawing/2014/main" id="{73EFE115-3FDF-3F43-97F8-507228310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595563"/>
            <a:ext cx="3389313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管理</a:t>
            </a:r>
            <a:r>
              <a:rPr lang="zh-CN" altLang="en-US" sz="1600">
                <a:latin typeface="Arial" panose="020B0604020202020204" pitchFamily="34" charset="0"/>
              </a:rPr>
              <a:t> </a:t>
            </a:r>
            <a:r>
              <a:rPr lang="en-US" altLang="zh-CN" sz="1600">
                <a:latin typeface="Arial" panose="020B0604020202020204" pitchFamily="34" charset="0"/>
              </a:rPr>
              <a:t>容器,</a:t>
            </a:r>
            <a:r>
              <a:rPr lang="zh-CN" altLang="en-US" sz="1600">
                <a:latin typeface="Arial" panose="020B0604020202020204" pitchFamily="34" charset="0"/>
              </a:rPr>
              <a:t> 镜像</a:t>
            </a:r>
            <a:r>
              <a:rPr lang="en-US" altLang="zh-CN" sz="1600">
                <a:latin typeface="Arial" panose="020B0604020202020204" pitchFamily="34" charset="0"/>
              </a:rPr>
              <a:t>,</a:t>
            </a:r>
            <a:r>
              <a:rPr lang="zh-CN" altLang="en-US" sz="1600">
                <a:latin typeface="Arial" panose="020B0604020202020204" pitchFamily="34" charset="0"/>
              </a:rPr>
              <a:t> 网络</a:t>
            </a:r>
            <a:r>
              <a:rPr lang="en-US" altLang="zh-CN" sz="1600">
                <a:latin typeface="Arial" panose="020B0604020202020204" pitchFamily="34" charset="0"/>
              </a:rPr>
              <a:t>,</a:t>
            </a:r>
            <a:r>
              <a:rPr lang="zh-CN" altLang="en-US" sz="1600">
                <a:latin typeface="Arial" panose="020B0604020202020204" pitchFamily="34" charset="0"/>
              </a:rPr>
              <a:t> 卷 等</a:t>
            </a:r>
            <a:r>
              <a:rPr lang="en-US" altLang="zh-CN" sz="1600">
                <a:latin typeface="Arial" panose="020B0604020202020204" pitchFamily="34" charset="0"/>
              </a:rPr>
              <a:t>…</a:t>
            </a:r>
            <a:endParaRPr lang="en-US" altLang="en-CN" sz="1600">
              <a:latin typeface="Arial" panose="020B0604020202020204" pitchFamily="34" charset="0"/>
            </a:endParaRPr>
          </a:p>
        </p:txBody>
      </p:sp>
      <p:sp>
        <p:nvSpPr>
          <p:cNvPr id="83" name="object 83">
            <a:extLst>
              <a:ext uri="{FF2B5EF4-FFF2-40B4-BE49-F238E27FC236}">
                <a16:creationId xmlns:a16="http://schemas.microsoft.com/office/drawing/2014/main" id="{A9514266-00F9-6546-9CC2-370501292530}"/>
              </a:ext>
            </a:extLst>
          </p:cNvPr>
          <p:cNvSpPr txBox="1"/>
          <p:nvPr/>
        </p:nvSpPr>
        <p:spPr>
          <a:xfrm>
            <a:off x="7454900" y="1727200"/>
            <a:ext cx="841375" cy="320675"/>
          </a:xfrm>
          <a:prstGeom prst="rect">
            <a:avLst/>
          </a:prstGeom>
        </p:spPr>
        <p:txBody>
          <a:bodyPr lIns="0" tIns="12700" rIns="0" bIns="0">
            <a:spAutoFit/>
          </a:bodyPr>
          <a:lstStyle/>
          <a:p>
            <a:pPr marL="12700"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sz="2000" spc="-5" noProof="1">
                <a:latin typeface="Arial" panose="020B0604020202090204" pitchFamily="34" charset="0"/>
                <a:ea typeface="+mn-ea"/>
                <a:cs typeface="Arial" panose="020B0604020202090204" pitchFamily="34" charset="0"/>
              </a:rPr>
              <a:t>Node</a:t>
            </a:r>
            <a:endParaRPr sz="2000" noProof="1">
              <a:latin typeface="Arial" panose="020B0604020202090204" pitchFamily="34" charset="0"/>
              <a:ea typeface="+mn-ea"/>
              <a:cs typeface="Arial" panose="020B0604020202090204" pitchFamily="34" charset="0"/>
            </a:endParaRPr>
          </a:p>
        </p:txBody>
      </p:sp>
      <p:sp>
        <p:nvSpPr>
          <p:cNvPr id="15367" name="object 64">
            <a:extLst>
              <a:ext uri="{FF2B5EF4-FFF2-40B4-BE49-F238E27FC236}">
                <a16:creationId xmlns:a16="http://schemas.microsoft.com/office/drawing/2014/main" id="{8235C49E-750F-4541-BD39-A217C5376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597275"/>
            <a:ext cx="336232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53988" indent="-141288" defTabSz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153988" algn="l"/>
              </a:tabLs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53988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53988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1539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zh-CN" sz="1600">
                <a:latin typeface="Arial" panose="020B0604020202020204" pitchFamily="34" charset="0"/>
              </a:rPr>
              <a:t>管理 </a:t>
            </a:r>
            <a:r>
              <a:rPr lang="zh-CN" altLang="en-US" sz="1600">
                <a:latin typeface="Arial" panose="020B0604020202020204" pitchFamily="34" charset="0"/>
              </a:rPr>
              <a:t>容器</a:t>
            </a:r>
            <a:endParaRPr lang="en-US" altLang="zh-CN" sz="1600">
              <a:latin typeface="Arial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600">
                <a:latin typeface="Arial" panose="020B0604020202020204" pitchFamily="34" charset="0"/>
              </a:rPr>
              <a:t>调用 OCI </a:t>
            </a:r>
            <a:r>
              <a:rPr lang="zh-CN" altLang="en-US" sz="1600">
                <a:latin typeface="Arial" panose="020B0604020202020204" pitchFamily="34" charset="0"/>
              </a:rPr>
              <a:t>运行时</a:t>
            </a:r>
            <a:endParaRPr lang="en-US" altLang="zh-CN" sz="1600">
              <a:latin typeface="Arial" panose="020B0604020202020204" pitchFamily="34" charset="0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F342B88-2E8C-E145-B19D-186383EB50AD}"/>
              </a:ext>
            </a:extLst>
          </p:cNvPr>
          <p:cNvGrpSpPr/>
          <p:nvPr/>
        </p:nvGrpSpPr>
        <p:grpSpPr>
          <a:xfrm>
            <a:off x="4711001" y="2457037"/>
            <a:ext cx="2301072" cy="3123843"/>
            <a:chOff x="5003551" y="2686159"/>
            <a:chExt cx="2301072" cy="31238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648B313-8544-C74F-AD68-C0CF19CA6FB0}"/>
                </a:ext>
              </a:extLst>
            </p:cNvPr>
            <p:cNvGrpSpPr/>
            <p:nvPr/>
          </p:nvGrpSpPr>
          <p:grpSpPr>
            <a:xfrm>
              <a:off x="5009962" y="3644545"/>
              <a:ext cx="2294661" cy="2165457"/>
              <a:chOff x="5009962" y="3644545"/>
              <a:chExt cx="2294661" cy="2165457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421937A7-AA16-2E47-B6AF-EED76872F17F}"/>
                  </a:ext>
                </a:extLst>
              </p:cNvPr>
              <p:cNvGrpSpPr/>
              <p:nvPr/>
            </p:nvGrpSpPr>
            <p:grpSpPr>
              <a:xfrm>
                <a:off x="5009962" y="3644545"/>
                <a:ext cx="2294661" cy="2109843"/>
                <a:chOff x="1171118" y="3651170"/>
                <a:chExt cx="2294661" cy="2109843"/>
              </a:xfrm>
            </p:grpSpPr>
            <p:sp>
              <p:nvSpPr>
                <p:cNvPr id="104" name="object 3">
                  <a:extLst>
                    <a:ext uri="{FF2B5EF4-FFF2-40B4-BE49-F238E27FC236}">
                      <a16:creationId xmlns:a16="http://schemas.microsoft.com/office/drawing/2014/main" id="{AAA1E1FA-1374-A247-A872-93D889CF12B1}"/>
                    </a:ext>
                  </a:extLst>
                </p:cNvPr>
                <p:cNvSpPr/>
                <p:nvPr/>
              </p:nvSpPr>
              <p:spPr>
                <a:xfrm>
                  <a:off x="1198194" y="4854869"/>
                  <a:ext cx="2267585" cy="9061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7585" h="906145">
                      <a:moveTo>
                        <a:pt x="0" y="0"/>
                      </a:moveTo>
                      <a:lnTo>
                        <a:pt x="2267318" y="0"/>
                      </a:lnTo>
                      <a:lnTo>
                        <a:pt x="2267318" y="905870"/>
                      </a:lnTo>
                      <a:lnTo>
                        <a:pt x="0" y="9058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699">
                  <a:solidFill>
                    <a:srgbClr val="000000"/>
                  </a:solidFill>
                </a:ln>
              </p:spPr>
              <p:txBody>
                <a:bodyPr lIns="0" tIns="0" rIns="0" bIns="0"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noProof="1">
                      <a:latin typeface="+mn-lt"/>
                      <a:ea typeface="+mn-ea"/>
                    </a:rPr>
                    <a:t>OCI</a:t>
                  </a:r>
                  <a:r>
                    <a:rPr lang="zh-CN" altLang="en-US" noProof="1">
                      <a:latin typeface="+mn-lt"/>
                      <a:ea typeface="+mn-ea"/>
                    </a:rPr>
                    <a:t> 运行时</a:t>
                  </a:r>
                  <a:endParaRPr noProof="1">
                    <a:latin typeface="+mn-lt"/>
                    <a:ea typeface="+mn-ea"/>
                  </a:endParaRPr>
                </a:p>
              </p:txBody>
            </p:sp>
            <p:sp>
              <p:nvSpPr>
                <p:cNvPr id="105" name="object 7">
                  <a:extLst>
                    <a:ext uri="{FF2B5EF4-FFF2-40B4-BE49-F238E27FC236}">
                      <a16:creationId xmlns:a16="http://schemas.microsoft.com/office/drawing/2014/main" id="{471BE012-E7EA-7047-BE44-53C1C3133041}"/>
                    </a:ext>
                  </a:extLst>
                </p:cNvPr>
                <p:cNvSpPr/>
                <p:nvPr/>
              </p:nvSpPr>
              <p:spPr>
                <a:xfrm>
                  <a:off x="1173993" y="4543201"/>
                  <a:ext cx="2236470" cy="417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470" h="417195">
                      <a:moveTo>
                        <a:pt x="1890564" y="0"/>
                      </a:moveTo>
                      <a:lnTo>
                        <a:pt x="1890564" y="202978"/>
                      </a:lnTo>
                      <a:lnTo>
                        <a:pt x="2236203" y="202978"/>
                      </a:lnTo>
                      <a:lnTo>
                        <a:pt x="1118101" y="416990"/>
                      </a:lnTo>
                      <a:lnTo>
                        <a:pt x="0" y="202978"/>
                      </a:lnTo>
                      <a:lnTo>
                        <a:pt x="345638" y="202978"/>
                      </a:lnTo>
                      <a:lnTo>
                        <a:pt x="345638" y="0"/>
                      </a:lnTo>
                      <a:lnTo>
                        <a:pt x="189056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699">
                  <a:solidFill>
                    <a:srgbClr val="000000"/>
                  </a:solidFill>
                </a:ln>
              </p:spPr>
              <p:txBody>
                <a:bodyPr lIns="0" tIns="0" rIns="0" bIns="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dirty="0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7BFF006D-3DDD-0440-8B67-3B8FD163DC2B}"/>
                    </a:ext>
                  </a:extLst>
                </p:cNvPr>
                <p:cNvGrpSpPr/>
                <p:nvPr/>
              </p:nvGrpSpPr>
              <p:grpSpPr>
                <a:xfrm>
                  <a:off x="1171118" y="3651170"/>
                  <a:ext cx="2267585" cy="932180"/>
                  <a:chOff x="1171118" y="3651170"/>
                  <a:chExt cx="2267585" cy="932180"/>
                </a:xfrm>
              </p:grpSpPr>
              <p:sp>
                <p:nvSpPr>
                  <p:cNvPr id="107" name="object 17">
                    <a:extLst>
                      <a:ext uri="{FF2B5EF4-FFF2-40B4-BE49-F238E27FC236}">
                        <a16:creationId xmlns:a16="http://schemas.microsoft.com/office/drawing/2014/main" id="{C2C09B05-5134-D440-AF3B-8409C4C8BBCB}"/>
                      </a:ext>
                    </a:extLst>
                  </p:cNvPr>
                  <p:cNvSpPr/>
                  <p:nvPr/>
                </p:nvSpPr>
                <p:spPr>
                  <a:xfrm>
                    <a:off x="1171118" y="3651170"/>
                    <a:ext cx="2267585" cy="932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7585" h="932179">
                        <a:moveTo>
                          <a:pt x="0" y="0"/>
                        </a:moveTo>
                        <a:lnTo>
                          <a:pt x="2267318" y="0"/>
                        </a:lnTo>
                        <a:lnTo>
                          <a:pt x="2267318" y="932167"/>
                        </a:lnTo>
                        <a:lnTo>
                          <a:pt x="0" y="93216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34924">
                    <a:solidFill>
                      <a:srgbClr val="ED7D31"/>
                    </a:solidFill>
                  </a:ln>
                </p:spPr>
                <p:txBody>
                  <a:bodyPr lIns="0" tIns="0" rIns="0" bIns="0"/>
                  <a:lstStyle/>
                  <a:p>
                    <a:pPr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noProof="1">
                      <a:latin typeface="+mn-lt"/>
                      <a:ea typeface="+mn-ea"/>
                    </a:endParaRPr>
                  </a:p>
                </p:txBody>
              </p:sp>
              <p:pic>
                <p:nvPicPr>
                  <p:cNvPr id="108" name="object 18">
                    <a:extLst>
                      <a:ext uri="{FF2B5EF4-FFF2-40B4-BE49-F238E27FC236}">
                        <a16:creationId xmlns:a16="http://schemas.microsoft.com/office/drawing/2014/main" id="{85B43F97-2615-3B49-BFD4-4D8FBB5AFD21}"/>
                      </a:ext>
                    </a:extLst>
                  </p:cNvPr>
                  <p:cNvPicPr/>
                  <p:nvPr/>
                </p:nvPicPr>
                <p:blipFill>
                  <a:blip r:embed="rId4" cstate="print"/>
                  <a:stretch>
                    <a:fillRect/>
                  </a:stretch>
                </p:blipFill>
                <p:spPr>
                  <a:xfrm>
                    <a:off x="1607478" y="3940847"/>
                    <a:ext cx="1426959" cy="35281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4AE8F5F3-4398-9942-9708-97D3FE8F82F7}"/>
                  </a:ext>
                </a:extLst>
              </p:cNvPr>
              <p:cNvGrpSpPr/>
              <p:nvPr/>
            </p:nvGrpSpPr>
            <p:grpSpPr>
              <a:xfrm>
                <a:off x="5404204" y="5448796"/>
                <a:ext cx="1447799" cy="361206"/>
                <a:chOff x="5486400" y="6019800"/>
                <a:chExt cx="1447799" cy="361206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4003CF3D-6BD5-E340-9177-D594596BC0F8}"/>
                    </a:ext>
                  </a:extLst>
                </p:cNvPr>
                <p:cNvGrpSpPr/>
                <p:nvPr/>
              </p:nvGrpSpPr>
              <p:grpSpPr>
                <a:xfrm>
                  <a:off x="5486400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101" name="Cube 100">
                    <a:extLst>
                      <a:ext uri="{FF2B5EF4-FFF2-40B4-BE49-F238E27FC236}">
                        <a16:creationId xmlns:a16="http://schemas.microsoft.com/office/drawing/2014/main" id="{1E24AF8F-8FF9-4F46-9BFD-25D28A3519CB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02" name="Cube 101">
                    <a:extLst>
                      <a:ext uri="{FF2B5EF4-FFF2-40B4-BE49-F238E27FC236}">
                        <a16:creationId xmlns:a16="http://schemas.microsoft.com/office/drawing/2014/main" id="{F522B854-C59C-8C47-855A-086019602C55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103" name="Cube 102">
                    <a:extLst>
                      <a:ext uri="{FF2B5EF4-FFF2-40B4-BE49-F238E27FC236}">
                        <a16:creationId xmlns:a16="http://schemas.microsoft.com/office/drawing/2014/main" id="{74052109-A8E3-1D4C-AD43-AE526CAD2CF8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A718004B-2333-4A46-B646-511041265879}"/>
                    </a:ext>
                  </a:extLst>
                </p:cNvPr>
                <p:cNvGrpSpPr/>
                <p:nvPr/>
              </p:nvGrpSpPr>
              <p:grpSpPr>
                <a:xfrm>
                  <a:off x="5943599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98" name="Cube 97">
                    <a:extLst>
                      <a:ext uri="{FF2B5EF4-FFF2-40B4-BE49-F238E27FC236}">
                        <a16:creationId xmlns:a16="http://schemas.microsoft.com/office/drawing/2014/main" id="{5082FE8D-9A61-1440-AACF-B47800497D90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9" name="Cube 98">
                    <a:extLst>
                      <a:ext uri="{FF2B5EF4-FFF2-40B4-BE49-F238E27FC236}">
                        <a16:creationId xmlns:a16="http://schemas.microsoft.com/office/drawing/2014/main" id="{69B73C04-A9B2-DD41-8710-11232ED11065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100" name="Cube 99">
                    <a:extLst>
                      <a:ext uri="{FF2B5EF4-FFF2-40B4-BE49-F238E27FC236}">
                        <a16:creationId xmlns:a16="http://schemas.microsoft.com/office/drawing/2014/main" id="{4CF7A730-2A4E-594A-AAF4-D1D015B07C4D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D198E4AC-E27A-DF48-B7ED-98F9505C2147}"/>
                    </a:ext>
                  </a:extLst>
                </p:cNvPr>
                <p:cNvGrpSpPr/>
                <p:nvPr/>
              </p:nvGrpSpPr>
              <p:grpSpPr>
                <a:xfrm>
                  <a:off x="6411504" y="6019800"/>
                  <a:ext cx="522695" cy="361206"/>
                  <a:chOff x="7086601" y="6095999"/>
                  <a:chExt cx="609600" cy="513607"/>
                </a:xfrm>
              </p:grpSpPr>
              <p:sp>
                <p:nvSpPr>
                  <p:cNvPr id="95" name="Cube 94">
                    <a:extLst>
                      <a:ext uri="{FF2B5EF4-FFF2-40B4-BE49-F238E27FC236}">
                        <a16:creationId xmlns:a16="http://schemas.microsoft.com/office/drawing/2014/main" id="{0D983EC9-C09A-0944-8F73-10BCE26A46FC}"/>
                      </a:ext>
                    </a:extLst>
                  </p:cNvPr>
                  <p:cNvSpPr/>
                  <p:nvPr/>
                </p:nvSpPr>
                <p:spPr>
                  <a:xfrm>
                    <a:off x="7162801" y="6295170"/>
                    <a:ext cx="457200" cy="294397"/>
                  </a:xfrm>
                  <a:prstGeom prst="cube">
                    <a:avLst>
                      <a:gd name="adj" fmla="val 64616"/>
                    </a:avLst>
                  </a:prstGeom>
                  <a:solidFill>
                    <a:srgbClr val="8A8888"/>
                  </a:solidFill>
                  <a:ln>
                    <a:solidFill>
                      <a:schemeClr val="bg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6" name="Cube 95">
                    <a:extLst>
                      <a:ext uri="{FF2B5EF4-FFF2-40B4-BE49-F238E27FC236}">
                        <a16:creationId xmlns:a16="http://schemas.microsoft.com/office/drawing/2014/main" id="{31B9AD90-CBC1-5541-9858-13DCF3FE11BD}"/>
                      </a:ext>
                    </a:extLst>
                  </p:cNvPr>
                  <p:cNvSpPr/>
                  <p:nvPr/>
                </p:nvSpPr>
                <p:spPr>
                  <a:xfrm>
                    <a:off x="7162800" y="6162810"/>
                    <a:ext cx="457200" cy="294397"/>
                  </a:xfrm>
                  <a:prstGeom prst="cube">
                    <a:avLst>
                      <a:gd name="adj" fmla="val 71033"/>
                    </a:avLst>
                  </a:prstGeom>
                  <a:solidFill>
                    <a:srgbClr val="F99402">
                      <a:alpha val="17000"/>
                    </a:srgbClr>
                  </a:solidFill>
                  <a:ln>
                    <a:solidFill>
                      <a:srgbClr val="F99402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  <p:sp>
                <p:nvSpPr>
                  <p:cNvPr id="97" name="Cube 96">
                    <a:extLst>
                      <a:ext uri="{FF2B5EF4-FFF2-40B4-BE49-F238E27FC236}">
                        <a16:creationId xmlns:a16="http://schemas.microsoft.com/office/drawing/2014/main" id="{146F7D5B-7C1F-EF43-9E24-4FF60F2C7469}"/>
                      </a:ext>
                    </a:extLst>
                  </p:cNvPr>
                  <p:cNvSpPr/>
                  <p:nvPr/>
                </p:nvSpPr>
                <p:spPr>
                  <a:xfrm>
                    <a:off x="7086601" y="6095999"/>
                    <a:ext cx="609600" cy="513607"/>
                  </a:xfrm>
                  <a:prstGeom prst="cube">
                    <a:avLst>
                      <a:gd name="adj" fmla="val 41332"/>
                    </a:avLst>
                  </a:prstGeom>
                  <a:noFill/>
                  <a:ln>
                    <a:solidFill>
                      <a:schemeClr val="tx1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noProof="1">
                      <a:solidFill>
                        <a:srgbClr val="F99402"/>
                      </a:solidFill>
                    </a:endParaRPr>
                  </a:p>
                </p:txBody>
              </p:sp>
            </p:grpSp>
          </p:grpSp>
        </p:grpSp>
        <p:sp>
          <p:nvSpPr>
            <p:cNvPr id="85" name="object 9">
              <a:extLst>
                <a:ext uri="{FF2B5EF4-FFF2-40B4-BE49-F238E27FC236}">
                  <a16:creationId xmlns:a16="http://schemas.microsoft.com/office/drawing/2014/main" id="{90498DE9-CA37-7441-9E01-30C40317BCB1}"/>
                </a:ext>
              </a:extLst>
            </p:cNvPr>
            <p:cNvSpPr/>
            <p:nvPr/>
          </p:nvSpPr>
          <p:spPr>
            <a:xfrm>
              <a:off x="5019228" y="3263150"/>
              <a:ext cx="2236470" cy="417195"/>
            </a:xfrm>
            <a:custGeom>
              <a:avLst/>
              <a:gdLst/>
              <a:ahLst/>
              <a:cxnLst/>
              <a:rect l="l" t="t" r="r" b="b"/>
              <a:pathLst>
                <a:path w="2236470" h="417195">
                  <a:moveTo>
                    <a:pt x="1890564" y="0"/>
                  </a:moveTo>
                  <a:lnTo>
                    <a:pt x="1890564" y="202978"/>
                  </a:lnTo>
                  <a:lnTo>
                    <a:pt x="2236202" y="202978"/>
                  </a:lnTo>
                  <a:lnTo>
                    <a:pt x="1118101" y="416990"/>
                  </a:lnTo>
                  <a:lnTo>
                    <a:pt x="0" y="202978"/>
                  </a:lnTo>
                  <a:lnTo>
                    <a:pt x="345638" y="202978"/>
                  </a:lnTo>
                  <a:lnTo>
                    <a:pt x="345638" y="0"/>
                  </a:lnTo>
                  <a:lnTo>
                    <a:pt x="1890564" y="0"/>
                  </a:lnTo>
                  <a:close/>
                </a:path>
              </a:pathLst>
            </a:custGeom>
            <a:solidFill>
              <a:schemeClr val="bg1"/>
            </a:solidFill>
            <a:ln w="12699">
              <a:solidFill>
                <a:srgbClr val="000000"/>
              </a:solidFill>
            </a:ln>
          </p:spPr>
          <p:txBody>
            <a:bodyPr lIns="0" tIns="0" rIns="0" bIns="0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noProof="1">
                  <a:latin typeface="+mn-lt"/>
                  <a:ea typeface="+mn-ea"/>
                </a:rPr>
                <a:t>Containerd</a:t>
              </a:r>
              <a:r>
                <a:rPr lang="zh-CN" altLang="en-US" sz="1600" noProof="1">
                  <a:latin typeface="+mn-lt"/>
                  <a:ea typeface="+mn-ea"/>
                </a:rPr>
                <a:t> </a:t>
              </a:r>
              <a:r>
                <a:rPr lang="en-US" altLang="zh-CN" sz="1600" noProof="1">
                  <a:latin typeface="+mn-lt"/>
                  <a:ea typeface="+mn-ea"/>
                </a:rPr>
                <a:t>API</a:t>
              </a:r>
              <a:endParaRPr sz="1600" noProof="1">
                <a:latin typeface="+mn-lt"/>
                <a:ea typeface="+mn-ea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CC5500C3-14E0-FB47-B832-3807B25235AE}"/>
                </a:ext>
              </a:extLst>
            </p:cNvPr>
            <p:cNvGrpSpPr/>
            <p:nvPr/>
          </p:nvGrpSpPr>
          <p:grpSpPr>
            <a:xfrm>
              <a:off x="5003551" y="2686159"/>
              <a:ext cx="2278380" cy="576991"/>
              <a:chOff x="5003551" y="2686159"/>
              <a:chExt cx="2278380" cy="576991"/>
            </a:xfrm>
          </p:grpSpPr>
          <p:sp>
            <p:nvSpPr>
              <p:cNvPr id="88" name="object 32">
                <a:extLst>
                  <a:ext uri="{FF2B5EF4-FFF2-40B4-BE49-F238E27FC236}">
                    <a16:creationId xmlns:a16="http://schemas.microsoft.com/office/drawing/2014/main" id="{E2A4AF81-23D3-E343-8D3F-1087940C7F62}"/>
                  </a:ext>
                </a:extLst>
              </p:cNvPr>
              <p:cNvSpPr txBox="1"/>
              <p:nvPr/>
            </p:nvSpPr>
            <p:spPr>
              <a:xfrm>
                <a:off x="5003551" y="2686159"/>
                <a:ext cx="2278380" cy="576991"/>
              </a:xfrm>
              <a:prstGeom prst="rect">
                <a:avLst/>
              </a:prstGeom>
              <a:solidFill>
                <a:schemeClr val="bg1"/>
              </a:solidFill>
              <a:ln w="31749">
                <a:solidFill>
                  <a:srgbClr val="5B9BD4"/>
                </a:solidFill>
              </a:ln>
            </p:spPr>
            <p:txBody>
              <a:bodyPr lIns="0" tIns="154305" rIns="0" bIns="0"/>
              <a:lstStyle/>
              <a:p>
                <a:pPr marL="758190" eaLnBrk="1" fontAlgn="auto" hangingPunct="1">
                  <a:spcBef>
                    <a:spcPts val="1215"/>
                  </a:spcBef>
                  <a:spcAft>
                    <a:spcPts val="0"/>
                  </a:spcAft>
                  <a:defRPr/>
                </a:pPr>
                <a:r>
                  <a:rPr lang="en-US" altLang="zh-CN" spc="-15" noProof="1">
                    <a:solidFill>
                      <a:srgbClr val="5B9BD4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rPr>
                  <a:t>D</a:t>
                </a:r>
                <a:r>
                  <a:rPr spc="-15" noProof="1">
                    <a:solidFill>
                      <a:srgbClr val="5B9BD4"/>
                    </a:solidFill>
                    <a:latin typeface="Arial" panose="020B0604020202090204" pitchFamily="34" charset="0"/>
                    <a:ea typeface="+mn-ea"/>
                    <a:cs typeface="Arial" panose="020B0604020202090204" pitchFamily="34" charset="0"/>
                  </a:rPr>
                  <a:t>ockerd</a:t>
                </a:r>
                <a:endParaRPr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endParaRPr>
              </a:p>
            </p:txBody>
          </p:sp>
          <p:pic>
            <p:nvPicPr>
              <p:cNvPr id="89" name="object 33">
                <a:extLst>
                  <a:ext uri="{FF2B5EF4-FFF2-40B4-BE49-F238E27FC236}">
                    <a16:creationId xmlns:a16="http://schemas.microsoft.com/office/drawing/2014/main" id="{32873506-8920-C543-8F8C-674E057253EA}"/>
                  </a:ext>
                </a:extLst>
              </p:cNvPr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069417" y="2771941"/>
                <a:ext cx="596921" cy="427793"/>
              </a:xfrm>
              <a:prstGeom prst="rect">
                <a:avLst/>
              </a:prstGeom>
            </p:spPr>
          </p:pic>
        </p:grpSp>
      </p:grpSp>
      <p:grpSp>
        <p:nvGrpSpPr>
          <p:cNvPr id="15369" name="Group 192">
            <a:extLst>
              <a:ext uri="{FF2B5EF4-FFF2-40B4-BE49-F238E27FC236}">
                <a16:creationId xmlns:a16="http://schemas.microsoft.com/office/drawing/2014/main" id="{8DB489A0-F520-FD44-8F5F-56864DA84933}"/>
              </a:ext>
            </a:extLst>
          </p:cNvPr>
          <p:cNvGrpSpPr>
            <a:grpSpLocks/>
          </p:cNvGrpSpPr>
          <p:nvPr/>
        </p:nvGrpSpPr>
        <p:grpSpPr bwMode="auto">
          <a:xfrm>
            <a:off x="3141663" y="2938463"/>
            <a:ext cx="1749425" cy="1252537"/>
            <a:chOff x="3142190" y="2938379"/>
            <a:chExt cx="1749048" cy="1252090"/>
          </a:xfrm>
        </p:grpSpPr>
        <p:grpSp>
          <p:nvGrpSpPr>
            <p:cNvPr id="15373" name="Group 152">
              <a:extLst>
                <a:ext uri="{FF2B5EF4-FFF2-40B4-BE49-F238E27FC236}">
                  <a16:creationId xmlns:a16="http://schemas.microsoft.com/office/drawing/2014/main" id="{9D8A7A91-1CF0-AF43-A952-B60CD5E732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2190" y="2938379"/>
              <a:ext cx="1749048" cy="1252090"/>
              <a:chOff x="3291808" y="2907794"/>
              <a:chExt cx="1749048" cy="1252090"/>
            </a:xfrm>
          </p:grpSpPr>
          <p:sp>
            <p:nvSpPr>
              <p:cNvPr id="15375" name="object 79">
                <a:extLst>
                  <a:ext uri="{FF2B5EF4-FFF2-40B4-BE49-F238E27FC236}">
                    <a16:creationId xmlns:a16="http://schemas.microsoft.com/office/drawing/2014/main" id="{C689B790-47FB-4A47-BBFE-E1F2F403E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91808" y="2971799"/>
                <a:ext cx="1640839" cy="1188085"/>
              </a:xfrm>
              <a:custGeom>
                <a:avLst/>
                <a:gdLst>
                  <a:gd name="T0" fmla="*/ 1640713 w 1640839"/>
                  <a:gd name="T1" fmla="*/ 0 h 1188085"/>
                  <a:gd name="T2" fmla="*/ 1588304 w 1640839"/>
                  <a:gd name="T3" fmla="*/ 25852 h 1188085"/>
                  <a:gd name="T4" fmla="*/ 1549091 w 1640839"/>
                  <a:gd name="T5" fmla="*/ 45534 h 1188085"/>
                  <a:gd name="T6" fmla="*/ 1510141 w 1640839"/>
                  <a:gd name="T7" fmla="*/ 65370 h 1188085"/>
                  <a:gd name="T8" fmla="*/ 1471459 w 1640839"/>
                  <a:gd name="T9" fmla="*/ 85356 h 1188085"/>
                  <a:gd name="T10" fmla="*/ 1427586 w 1640839"/>
                  <a:gd name="T11" fmla="*/ 108377 h 1188085"/>
                  <a:gd name="T12" fmla="*/ 1384079 w 1640839"/>
                  <a:gd name="T13" fmla="*/ 131584 h 1188085"/>
                  <a:gd name="T14" fmla="*/ 1340946 w 1640839"/>
                  <a:gd name="T15" fmla="*/ 154969 h 1188085"/>
                  <a:gd name="T16" fmla="*/ 1298195 w 1640839"/>
                  <a:gd name="T17" fmla="*/ 178528 h 1188085"/>
                  <a:gd name="T18" fmla="*/ 1255834 w 1640839"/>
                  <a:gd name="T19" fmla="*/ 202254 h 1188085"/>
                  <a:gd name="T20" fmla="*/ 1213871 w 1640839"/>
                  <a:gd name="T21" fmla="*/ 226141 h 1188085"/>
                  <a:gd name="T22" fmla="*/ 1172315 w 1640839"/>
                  <a:gd name="T23" fmla="*/ 250182 h 1188085"/>
                  <a:gd name="T24" fmla="*/ 1128027 w 1640839"/>
                  <a:gd name="T25" fmla="*/ 276240 h 1188085"/>
                  <a:gd name="T26" fmla="*/ 1084230 w 1640839"/>
                  <a:gd name="T27" fmla="*/ 302463 h 1188085"/>
                  <a:gd name="T28" fmla="*/ 1040935 w 1640839"/>
                  <a:gd name="T29" fmla="*/ 328843 h 1188085"/>
                  <a:gd name="T30" fmla="*/ 998152 w 1640839"/>
                  <a:gd name="T31" fmla="*/ 355373 h 1188085"/>
                  <a:gd name="T32" fmla="*/ 955892 w 1640839"/>
                  <a:gd name="T33" fmla="*/ 382046 h 1188085"/>
                  <a:gd name="T34" fmla="*/ 914164 w 1640839"/>
                  <a:gd name="T35" fmla="*/ 408853 h 1188085"/>
                  <a:gd name="T36" fmla="*/ 872979 w 1640839"/>
                  <a:gd name="T37" fmla="*/ 435788 h 1188085"/>
                  <a:gd name="T38" fmla="*/ 832347 w 1640839"/>
                  <a:gd name="T39" fmla="*/ 462842 h 1188085"/>
                  <a:gd name="T40" fmla="*/ 792279 w 1640839"/>
                  <a:gd name="T41" fmla="*/ 490008 h 1188085"/>
                  <a:gd name="T42" fmla="*/ 752784 w 1640839"/>
                  <a:gd name="T43" fmla="*/ 517279 h 1188085"/>
                  <a:gd name="T44" fmla="*/ 713874 w 1640839"/>
                  <a:gd name="T45" fmla="*/ 544646 h 1188085"/>
                  <a:gd name="T46" fmla="*/ 675557 w 1640839"/>
                  <a:gd name="T47" fmla="*/ 572103 h 1188085"/>
                  <a:gd name="T48" fmla="*/ 637845 w 1640839"/>
                  <a:gd name="T49" fmla="*/ 599642 h 1188085"/>
                  <a:gd name="T50" fmla="*/ 594071 w 1640839"/>
                  <a:gd name="T51" fmla="*/ 632283 h 1188085"/>
                  <a:gd name="T52" fmla="*/ 551171 w 1640839"/>
                  <a:gd name="T53" fmla="*/ 665015 h 1188085"/>
                  <a:gd name="T54" fmla="*/ 509165 w 1640839"/>
                  <a:gd name="T55" fmla="*/ 697826 h 1188085"/>
                  <a:gd name="T56" fmla="*/ 468068 w 1640839"/>
                  <a:gd name="T57" fmla="*/ 730702 h 1188085"/>
                  <a:gd name="T58" fmla="*/ 427898 w 1640839"/>
                  <a:gd name="T59" fmla="*/ 763633 h 1188085"/>
                  <a:gd name="T60" fmla="*/ 388671 w 1640839"/>
                  <a:gd name="T61" fmla="*/ 796604 h 1188085"/>
                  <a:gd name="T62" fmla="*/ 350405 w 1640839"/>
                  <a:gd name="T63" fmla="*/ 829604 h 1188085"/>
                  <a:gd name="T64" fmla="*/ 313117 w 1640839"/>
                  <a:gd name="T65" fmla="*/ 862619 h 1188085"/>
                  <a:gd name="T66" fmla="*/ 276823 w 1640839"/>
                  <a:gd name="T67" fmla="*/ 895639 h 1188085"/>
                  <a:gd name="T68" fmla="*/ 241541 w 1640839"/>
                  <a:gd name="T69" fmla="*/ 928649 h 1188085"/>
                  <a:gd name="T70" fmla="*/ 207287 w 1640839"/>
                  <a:gd name="T71" fmla="*/ 961638 h 1188085"/>
                  <a:gd name="T72" fmla="*/ 170816 w 1640839"/>
                  <a:gd name="T73" fmla="*/ 997886 h 1188085"/>
                  <a:gd name="T74" fmla="*/ 135632 w 1640839"/>
                  <a:gd name="T75" fmla="*/ 1034076 h 1188085"/>
                  <a:gd name="T76" fmla="*/ 101758 w 1640839"/>
                  <a:gd name="T77" fmla="*/ 1070192 h 1188085"/>
                  <a:gd name="T78" fmla="*/ 69217 w 1640839"/>
                  <a:gd name="T79" fmla="*/ 1106216 h 1188085"/>
                  <a:gd name="T80" fmla="*/ 38032 w 1640839"/>
                  <a:gd name="T81" fmla="*/ 1142133 h 1188085"/>
                  <a:gd name="T82" fmla="*/ 10046 w 1640839"/>
                  <a:gd name="T83" fmla="*/ 1175693 h 1188085"/>
                  <a:gd name="T84" fmla="*/ 990 w 1640839"/>
                  <a:gd name="T85" fmla="*/ 1186853 h 1188085"/>
                  <a:gd name="T86" fmla="*/ 0 w 1640839"/>
                  <a:gd name="T87" fmla="*/ 1188090 h 1188085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1640839" h="1188085">
                    <a:moveTo>
                      <a:pt x="1640713" y="0"/>
                    </a:moveTo>
                    <a:lnTo>
                      <a:pt x="1588304" y="25852"/>
                    </a:lnTo>
                    <a:lnTo>
                      <a:pt x="1549091" y="45534"/>
                    </a:lnTo>
                    <a:lnTo>
                      <a:pt x="1510141" y="65370"/>
                    </a:lnTo>
                    <a:lnTo>
                      <a:pt x="1471459" y="85356"/>
                    </a:lnTo>
                    <a:lnTo>
                      <a:pt x="1427586" y="108377"/>
                    </a:lnTo>
                    <a:lnTo>
                      <a:pt x="1384079" y="131584"/>
                    </a:lnTo>
                    <a:lnTo>
                      <a:pt x="1340946" y="154969"/>
                    </a:lnTo>
                    <a:lnTo>
                      <a:pt x="1298195" y="178528"/>
                    </a:lnTo>
                    <a:lnTo>
                      <a:pt x="1255834" y="202254"/>
                    </a:lnTo>
                    <a:lnTo>
                      <a:pt x="1213871" y="226141"/>
                    </a:lnTo>
                    <a:lnTo>
                      <a:pt x="1172315" y="250182"/>
                    </a:lnTo>
                    <a:lnTo>
                      <a:pt x="1128027" y="276240"/>
                    </a:lnTo>
                    <a:lnTo>
                      <a:pt x="1084230" y="302463"/>
                    </a:lnTo>
                    <a:lnTo>
                      <a:pt x="1040935" y="328843"/>
                    </a:lnTo>
                    <a:lnTo>
                      <a:pt x="998152" y="355373"/>
                    </a:lnTo>
                    <a:lnTo>
                      <a:pt x="955892" y="382046"/>
                    </a:lnTo>
                    <a:lnTo>
                      <a:pt x="914164" y="408853"/>
                    </a:lnTo>
                    <a:lnTo>
                      <a:pt x="872979" y="435788"/>
                    </a:lnTo>
                    <a:lnTo>
                      <a:pt x="832347" y="462842"/>
                    </a:lnTo>
                    <a:lnTo>
                      <a:pt x="792279" y="490008"/>
                    </a:lnTo>
                    <a:lnTo>
                      <a:pt x="752784" y="517279"/>
                    </a:lnTo>
                    <a:lnTo>
                      <a:pt x="713874" y="544646"/>
                    </a:lnTo>
                    <a:lnTo>
                      <a:pt x="675557" y="572103"/>
                    </a:lnTo>
                    <a:lnTo>
                      <a:pt x="637845" y="599642"/>
                    </a:lnTo>
                    <a:lnTo>
                      <a:pt x="594071" y="632283"/>
                    </a:lnTo>
                    <a:lnTo>
                      <a:pt x="551171" y="665015"/>
                    </a:lnTo>
                    <a:lnTo>
                      <a:pt x="509165" y="697826"/>
                    </a:lnTo>
                    <a:lnTo>
                      <a:pt x="468068" y="730702"/>
                    </a:lnTo>
                    <a:lnTo>
                      <a:pt x="427898" y="763633"/>
                    </a:lnTo>
                    <a:lnTo>
                      <a:pt x="388671" y="796604"/>
                    </a:lnTo>
                    <a:lnTo>
                      <a:pt x="350405" y="829604"/>
                    </a:lnTo>
                    <a:lnTo>
                      <a:pt x="313117" y="862619"/>
                    </a:lnTo>
                    <a:lnTo>
                      <a:pt x="276823" y="895639"/>
                    </a:lnTo>
                    <a:lnTo>
                      <a:pt x="241541" y="928649"/>
                    </a:lnTo>
                    <a:lnTo>
                      <a:pt x="207287" y="961638"/>
                    </a:lnTo>
                    <a:lnTo>
                      <a:pt x="170816" y="997886"/>
                    </a:lnTo>
                    <a:lnTo>
                      <a:pt x="135632" y="1034076"/>
                    </a:lnTo>
                    <a:lnTo>
                      <a:pt x="101758" y="1070192"/>
                    </a:lnTo>
                    <a:lnTo>
                      <a:pt x="69217" y="1106216"/>
                    </a:lnTo>
                    <a:lnTo>
                      <a:pt x="38032" y="1142133"/>
                    </a:lnTo>
                    <a:lnTo>
                      <a:pt x="10046" y="1175693"/>
                    </a:lnTo>
                    <a:lnTo>
                      <a:pt x="990" y="1186853"/>
                    </a:lnTo>
                    <a:lnTo>
                      <a:pt x="0" y="1188090"/>
                    </a:lnTo>
                  </a:path>
                </a:pathLst>
              </a:custGeom>
              <a:noFill/>
              <a:ln w="47624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pic>
            <p:nvPicPr>
              <p:cNvPr id="15376" name="object 80">
                <a:extLst>
                  <a:ext uri="{FF2B5EF4-FFF2-40B4-BE49-F238E27FC236}">
                    <a16:creationId xmlns:a16="http://schemas.microsoft.com/office/drawing/2014/main" id="{18DBC549-6285-614D-9102-7CB52F6BF67F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7341" y="2907794"/>
                <a:ext cx="203515" cy="1591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4" name="object 84">
              <a:extLst>
                <a:ext uri="{FF2B5EF4-FFF2-40B4-BE49-F238E27FC236}">
                  <a16:creationId xmlns:a16="http://schemas.microsoft.com/office/drawing/2014/main" id="{955A1E8D-2C21-584E-A807-96CCDA3883DA}"/>
                </a:ext>
              </a:extLst>
            </p:cNvPr>
            <p:cNvSpPr txBox="1"/>
            <p:nvPr/>
          </p:nvSpPr>
          <p:spPr>
            <a:xfrm>
              <a:off x="3323126" y="3436676"/>
              <a:ext cx="1190368" cy="244388"/>
            </a:xfrm>
            <a:prstGeom prst="rect">
              <a:avLst/>
            </a:prstGeom>
            <a:solidFill>
              <a:schemeClr val="bg1"/>
            </a:solidFill>
          </p:spPr>
          <p:txBody>
            <a:bodyPr lIns="0" tIns="0" rIns="0" bIns="0">
              <a:spAutoFit/>
            </a:bodyPr>
            <a:lstStyle/>
            <a:p>
              <a:pPr algn="ctr" eaLnBrk="1" fontAlgn="auto" hangingPunct="1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pc="-5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P</a:t>
              </a:r>
              <a:r>
                <a:rPr spc="-5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ull/</a:t>
              </a:r>
              <a:r>
                <a:rPr lang="en-US" altLang="zh-CN" spc="-5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P</a:t>
              </a:r>
              <a:r>
                <a:rPr spc="-5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ush</a:t>
              </a:r>
              <a:endParaRPr noProof="1">
                <a:latin typeface="Arial" panose="020B0604020202090204" pitchFamily="34" charset="0"/>
                <a:ea typeface="+mn-ea"/>
                <a:cs typeface="Arial" panose="020B0604020202090204" pitchFamily="34" charset="0"/>
              </a:endParaRPr>
            </a:p>
          </p:txBody>
        </p:sp>
      </p:grpSp>
      <p:sp>
        <p:nvSpPr>
          <p:cNvPr id="15370" name="object 65">
            <a:extLst>
              <a:ext uri="{FF2B5EF4-FFF2-40B4-BE49-F238E27FC236}">
                <a16:creationId xmlns:a16="http://schemas.microsoft.com/office/drawing/2014/main" id="{829440CC-D0C8-D14D-8CFD-76DBF28FA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0663" y="2392363"/>
            <a:ext cx="1770062" cy="682625"/>
          </a:xfrm>
          <a:custGeom>
            <a:avLst/>
            <a:gdLst>
              <a:gd name="T0" fmla="*/ 0 w 1770379"/>
              <a:gd name="T1" fmla="*/ 0 h 682625"/>
              <a:gd name="T2" fmla="*/ 1770379 w 1770379"/>
              <a:gd name="T3" fmla="*/ 682625 h 682625"/>
            </a:gdLst>
            <a:ahLst/>
            <a:cxnLst/>
            <a:rect l="T0" t="T1" r="T2" b="T3"/>
            <a:pathLst>
              <a:path w="1770379" h="682625">
                <a:moveTo>
                  <a:pt x="0" y="161747"/>
                </a:moveTo>
                <a:lnTo>
                  <a:pt x="1305075" y="161747"/>
                </a:lnTo>
                <a:lnTo>
                  <a:pt x="1305075" y="0"/>
                </a:lnTo>
                <a:lnTo>
                  <a:pt x="1770071" y="341000"/>
                </a:lnTo>
                <a:lnTo>
                  <a:pt x="1305075" y="682001"/>
                </a:lnTo>
                <a:lnTo>
                  <a:pt x="1305075" y="520254"/>
                </a:lnTo>
                <a:lnTo>
                  <a:pt x="0" y="520254"/>
                </a:lnTo>
                <a:lnTo>
                  <a:pt x="0" y="161747"/>
                </a:lnTo>
                <a:close/>
              </a:path>
            </a:pathLst>
          </a:custGeom>
          <a:solidFill>
            <a:schemeClr val="bg1"/>
          </a:solidFill>
          <a:ln w="38099">
            <a:solidFill>
              <a:srgbClr val="5B9BD4"/>
            </a:solidFill>
            <a:round/>
            <a:headEnd/>
            <a:tailEnd/>
          </a:ln>
        </p:spPr>
        <p:txBody>
          <a:bodyPr lIns="0" tIns="0" rIns="0" bIns="0" anchor="ctr"/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rgbClr val="5A9BD4"/>
                </a:solidFill>
              </a:rPr>
              <a:t>Docker</a:t>
            </a:r>
            <a:r>
              <a:rPr lang="zh-CN" altLang="en-US" sz="1800">
                <a:solidFill>
                  <a:srgbClr val="5A9BD4"/>
                </a:solidFill>
              </a:rPr>
              <a:t> </a:t>
            </a:r>
            <a:r>
              <a:rPr lang="en-US" altLang="zh-CN" sz="1800">
                <a:solidFill>
                  <a:srgbClr val="5A9BD4"/>
                </a:solidFill>
              </a:rPr>
              <a:t>API</a:t>
            </a:r>
            <a:endParaRPr lang="en-US" altLang="en-CN" sz="1800">
              <a:solidFill>
                <a:srgbClr val="5A9BD4"/>
              </a:solidFill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71AD082-9094-3740-9570-23A3FB09AAC9}"/>
              </a:ext>
            </a:extLst>
          </p:cNvPr>
          <p:cNvGrpSpPr/>
          <p:nvPr/>
        </p:nvGrpSpPr>
        <p:grpSpPr>
          <a:xfrm>
            <a:off x="2012078" y="3954384"/>
            <a:ext cx="1663135" cy="1490804"/>
            <a:chOff x="2593526" y="3942962"/>
            <a:chExt cx="1663135" cy="14908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5" name="Magnetic Disk 154">
              <a:extLst>
                <a:ext uri="{FF2B5EF4-FFF2-40B4-BE49-F238E27FC236}">
                  <a16:creationId xmlns:a16="http://schemas.microsoft.com/office/drawing/2014/main" id="{17EDAE85-166E-874C-AD2E-1514F02D86AB}"/>
                </a:ext>
              </a:extLst>
            </p:cNvPr>
            <p:cNvSpPr/>
            <p:nvPr/>
          </p:nvSpPr>
          <p:spPr>
            <a:xfrm>
              <a:off x="2593526" y="3942962"/>
              <a:ext cx="1663135" cy="1490804"/>
            </a:xfrm>
            <a:prstGeom prst="flowChartMagneticDisk">
              <a:avLst/>
            </a:prstGeom>
            <a:solidFill>
              <a:schemeClr val="bg1"/>
            </a:solidFill>
            <a:ln w="698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92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noProof="1">
                  <a:solidFill>
                    <a:schemeClr val="tx1"/>
                  </a:solidFill>
                </a:rPr>
                <a:t>镜像仓库</a:t>
              </a:r>
            </a:p>
          </p:txBody>
        </p:sp>
        <p:grpSp>
          <p:nvGrpSpPr>
            <p:cNvPr id="156" name="object 95">
              <a:extLst>
                <a:ext uri="{FF2B5EF4-FFF2-40B4-BE49-F238E27FC236}">
                  <a16:creationId xmlns:a16="http://schemas.microsoft.com/office/drawing/2014/main" id="{B7B1ADE8-985C-814F-AF2F-ECDBD421D808}"/>
                </a:ext>
              </a:extLst>
            </p:cNvPr>
            <p:cNvGrpSpPr/>
            <p:nvPr/>
          </p:nvGrpSpPr>
          <p:grpSpPr>
            <a:xfrm>
              <a:off x="2923829" y="4046702"/>
              <a:ext cx="1019175" cy="982344"/>
              <a:chOff x="3109717" y="3765787"/>
              <a:chExt cx="1019175" cy="982344"/>
            </a:xfrm>
          </p:grpSpPr>
          <p:pic>
            <p:nvPicPr>
              <p:cNvPr id="157" name="object 96">
                <a:extLst>
                  <a:ext uri="{FF2B5EF4-FFF2-40B4-BE49-F238E27FC236}">
                    <a16:creationId xmlns:a16="http://schemas.microsoft.com/office/drawing/2014/main" id="{682B89B0-AECF-2144-8CDB-9E63BA95E7F2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09717" y="37657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158" name="object 97">
                <a:extLst>
                  <a:ext uri="{FF2B5EF4-FFF2-40B4-BE49-F238E27FC236}">
                    <a16:creationId xmlns:a16="http://schemas.microsoft.com/office/drawing/2014/main" id="{3B5B2F02-27A3-D94B-BCD2-60761F625A8A}"/>
                  </a:ext>
                </a:extLst>
              </p:cNvPr>
              <p:cNvSpPr/>
              <p:nvPr/>
            </p:nvSpPr>
            <p:spPr>
              <a:xfrm>
                <a:off x="3139926" y="37959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59" name="object 98">
                <a:extLst>
                  <a:ext uri="{FF2B5EF4-FFF2-40B4-BE49-F238E27FC236}">
                    <a16:creationId xmlns:a16="http://schemas.microsoft.com/office/drawing/2014/main" id="{098D287A-4370-104B-88A8-D1ECF05584F9}"/>
                  </a:ext>
                </a:extLst>
              </p:cNvPr>
              <p:cNvSpPr/>
              <p:nvPr/>
            </p:nvSpPr>
            <p:spPr>
              <a:xfrm>
                <a:off x="3139926" y="37959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8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8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60" name="object 99">
                <a:extLst>
                  <a:ext uri="{FF2B5EF4-FFF2-40B4-BE49-F238E27FC236}">
                    <a16:creationId xmlns:a16="http://schemas.microsoft.com/office/drawing/2014/main" id="{9AE9FB51-002C-014C-AFD8-ED6DDEB6CF16}"/>
                  </a:ext>
                </a:extLst>
              </p:cNvPr>
              <p:cNvSpPr/>
              <p:nvPr/>
            </p:nvSpPr>
            <p:spPr>
              <a:xfrm>
                <a:off x="3414542" y="40237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1" name="object 100">
                <a:extLst>
                  <a:ext uri="{FF2B5EF4-FFF2-40B4-BE49-F238E27FC236}">
                    <a16:creationId xmlns:a16="http://schemas.microsoft.com/office/drawing/2014/main" id="{F4B86B91-20ED-894A-9C60-ACEB985DDA85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431211" y="42372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62" name="object 101">
                <a:extLst>
                  <a:ext uri="{FF2B5EF4-FFF2-40B4-BE49-F238E27FC236}">
                    <a16:creationId xmlns:a16="http://schemas.microsoft.com/office/drawing/2014/main" id="{C0692B7B-77ED-164F-8FF7-D5325D230F89}"/>
                  </a:ext>
                </a:extLst>
              </p:cNvPr>
              <p:cNvSpPr/>
              <p:nvPr/>
            </p:nvSpPr>
            <p:spPr>
              <a:xfrm>
                <a:off x="3414542" y="40237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63" name="object 102">
                <a:extLst>
                  <a:ext uri="{FF2B5EF4-FFF2-40B4-BE49-F238E27FC236}">
                    <a16:creationId xmlns:a16="http://schemas.microsoft.com/office/drawing/2014/main" id="{93627EB0-0E3F-6E47-A018-68870DE75811}"/>
                  </a:ext>
                </a:extLst>
              </p:cNvPr>
              <p:cNvSpPr/>
              <p:nvPr/>
            </p:nvSpPr>
            <p:spPr>
              <a:xfrm>
                <a:off x="3306378" y="39373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4" name="object 103">
                <a:extLst>
                  <a:ext uri="{FF2B5EF4-FFF2-40B4-BE49-F238E27FC236}">
                    <a16:creationId xmlns:a16="http://schemas.microsoft.com/office/drawing/2014/main" id="{017E7B4D-A578-A549-A5A3-59E72215AAFE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23048" y="41508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65" name="object 104">
                <a:extLst>
                  <a:ext uri="{FF2B5EF4-FFF2-40B4-BE49-F238E27FC236}">
                    <a16:creationId xmlns:a16="http://schemas.microsoft.com/office/drawing/2014/main" id="{7E4A5A70-317A-CC46-BC35-AD13F4B3506F}"/>
                  </a:ext>
                </a:extLst>
              </p:cNvPr>
              <p:cNvSpPr/>
              <p:nvPr/>
            </p:nvSpPr>
            <p:spPr>
              <a:xfrm>
                <a:off x="3306378" y="39373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66" name="object 105">
                <a:extLst>
                  <a:ext uri="{FF2B5EF4-FFF2-40B4-BE49-F238E27FC236}">
                    <a16:creationId xmlns:a16="http://schemas.microsoft.com/office/drawing/2014/main" id="{DA2E9904-7218-DA4A-94EF-F1155760BEFE}"/>
                  </a:ext>
                </a:extLst>
              </p:cNvPr>
              <p:cNvSpPr/>
              <p:nvPr/>
            </p:nvSpPr>
            <p:spPr>
              <a:xfrm>
                <a:off x="3205831" y="38276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7" name="object 106">
                <a:extLst>
                  <a:ext uri="{FF2B5EF4-FFF2-40B4-BE49-F238E27FC236}">
                    <a16:creationId xmlns:a16="http://schemas.microsoft.com/office/drawing/2014/main" id="{A8D855BE-BC4A-4C47-B369-4E13747EAE94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222501" y="40411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68" name="object 107">
                <a:extLst>
                  <a:ext uri="{FF2B5EF4-FFF2-40B4-BE49-F238E27FC236}">
                    <a16:creationId xmlns:a16="http://schemas.microsoft.com/office/drawing/2014/main" id="{20F7FA91-476C-9A4A-9FAC-D54422E8E45F}"/>
                  </a:ext>
                </a:extLst>
              </p:cNvPr>
              <p:cNvSpPr/>
              <p:nvPr/>
            </p:nvSpPr>
            <p:spPr>
              <a:xfrm>
                <a:off x="3205831" y="38276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69" name="object 108">
                <a:extLst>
                  <a:ext uri="{FF2B5EF4-FFF2-40B4-BE49-F238E27FC236}">
                    <a16:creationId xmlns:a16="http://schemas.microsoft.com/office/drawing/2014/main" id="{A2F3636F-D1C2-2447-BC68-E2EB47215B88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62117" y="39181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170" name="object 109">
                <a:extLst>
                  <a:ext uri="{FF2B5EF4-FFF2-40B4-BE49-F238E27FC236}">
                    <a16:creationId xmlns:a16="http://schemas.microsoft.com/office/drawing/2014/main" id="{76D57E05-956D-CB42-AA8F-553EDF9D5967}"/>
                  </a:ext>
                </a:extLst>
              </p:cNvPr>
              <p:cNvSpPr/>
              <p:nvPr/>
            </p:nvSpPr>
            <p:spPr>
              <a:xfrm>
                <a:off x="3292326" y="39483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1" name="object 110">
                <a:extLst>
                  <a:ext uri="{FF2B5EF4-FFF2-40B4-BE49-F238E27FC236}">
                    <a16:creationId xmlns:a16="http://schemas.microsoft.com/office/drawing/2014/main" id="{C8E6D300-4B26-0F45-B749-B769978949A9}"/>
                  </a:ext>
                </a:extLst>
              </p:cNvPr>
              <p:cNvSpPr/>
              <p:nvPr/>
            </p:nvSpPr>
            <p:spPr>
              <a:xfrm>
                <a:off x="3292326" y="39483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9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9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2" name="object 111">
                <a:extLst>
                  <a:ext uri="{FF2B5EF4-FFF2-40B4-BE49-F238E27FC236}">
                    <a16:creationId xmlns:a16="http://schemas.microsoft.com/office/drawing/2014/main" id="{51939311-2FF4-0E40-9338-07850D4BC758}"/>
                  </a:ext>
                </a:extLst>
              </p:cNvPr>
              <p:cNvSpPr/>
              <p:nvPr/>
            </p:nvSpPr>
            <p:spPr>
              <a:xfrm>
                <a:off x="3566942" y="41761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73" name="object 112">
                <a:extLst>
                  <a:ext uri="{FF2B5EF4-FFF2-40B4-BE49-F238E27FC236}">
                    <a16:creationId xmlns:a16="http://schemas.microsoft.com/office/drawing/2014/main" id="{DF645463-4AEE-304A-B416-01DED103301B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583611" y="43896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74" name="object 113">
                <a:extLst>
                  <a:ext uri="{FF2B5EF4-FFF2-40B4-BE49-F238E27FC236}">
                    <a16:creationId xmlns:a16="http://schemas.microsoft.com/office/drawing/2014/main" id="{A128F23D-781F-EB40-A698-31B6D8FA42C0}"/>
                  </a:ext>
                </a:extLst>
              </p:cNvPr>
              <p:cNvSpPr/>
              <p:nvPr/>
            </p:nvSpPr>
            <p:spPr>
              <a:xfrm>
                <a:off x="3566942" y="41761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5" name="object 114">
                <a:extLst>
                  <a:ext uri="{FF2B5EF4-FFF2-40B4-BE49-F238E27FC236}">
                    <a16:creationId xmlns:a16="http://schemas.microsoft.com/office/drawing/2014/main" id="{928DC968-7329-2343-A530-E5953C40DCC6}"/>
                  </a:ext>
                </a:extLst>
              </p:cNvPr>
              <p:cNvSpPr/>
              <p:nvPr/>
            </p:nvSpPr>
            <p:spPr>
              <a:xfrm>
                <a:off x="3458778" y="40897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76" name="object 115">
                <a:extLst>
                  <a:ext uri="{FF2B5EF4-FFF2-40B4-BE49-F238E27FC236}">
                    <a16:creationId xmlns:a16="http://schemas.microsoft.com/office/drawing/2014/main" id="{753E3A59-C32D-4F40-8BFD-3E17346DE8DC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475448" y="43032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77" name="object 116">
                <a:extLst>
                  <a:ext uri="{FF2B5EF4-FFF2-40B4-BE49-F238E27FC236}">
                    <a16:creationId xmlns:a16="http://schemas.microsoft.com/office/drawing/2014/main" id="{23255ABF-A360-044B-940A-97C30A8C86A9}"/>
                  </a:ext>
                </a:extLst>
              </p:cNvPr>
              <p:cNvSpPr/>
              <p:nvPr/>
            </p:nvSpPr>
            <p:spPr>
              <a:xfrm>
                <a:off x="3458778" y="40897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78" name="object 117">
                <a:extLst>
                  <a:ext uri="{FF2B5EF4-FFF2-40B4-BE49-F238E27FC236}">
                    <a16:creationId xmlns:a16="http://schemas.microsoft.com/office/drawing/2014/main" id="{E27D4077-9886-394F-9C6F-531CF6E72E54}"/>
                  </a:ext>
                </a:extLst>
              </p:cNvPr>
              <p:cNvSpPr/>
              <p:nvPr/>
            </p:nvSpPr>
            <p:spPr>
              <a:xfrm>
                <a:off x="3358231" y="39800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79" name="object 118">
                <a:extLst>
                  <a:ext uri="{FF2B5EF4-FFF2-40B4-BE49-F238E27FC236}">
                    <a16:creationId xmlns:a16="http://schemas.microsoft.com/office/drawing/2014/main" id="{3514E9F4-0CAB-F547-92FD-8B75A40B54AC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74901" y="41935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80" name="object 119">
                <a:extLst>
                  <a:ext uri="{FF2B5EF4-FFF2-40B4-BE49-F238E27FC236}">
                    <a16:creationId xmlns:a16="http://schemas.microsoft.com/office/drawing/2014/main" id="{E64D36BC-5C02-124F-9BEC-57BE4DAA7A86}"/>
                  </a:ext>
                </a:extLst>
              </p:cNvPr>
              <p:cNvSpPr/>
              <p:nvPr/>
            </p:nvSpPr>
            <p:spPr>
              <a:xfrm>
                <a:off x="3358231" y="39800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81" name="object 120">
                <a:extLst>
                  <a:ext uri="{FF2B5EF4-FFF2-40B4-BE49-F238E27FC236}">
                    <a16:creationId xmlns:a16="http://schemas.microsoft.com/office/drawing/2014/main" id="{48253A12-AE39-F947-AE73-FDFE140D69E2}"/>
                  </a:ext>
                </a:extLst>
              </p:cNvPr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414517" y="4070587"/>
                <a:ext cx="713926" cy="677249"/>
              </a:xfrm>
              <a:prstGeom prst="rect">
                <a:avLst/>
              </a:prstGeom>
            </p:spPr>
          </p:pic>
          <p:sp>
            <p:nvSpPr>
              <p:cNvPr id="182" name="object 121">
                <a:extLst>
                  <a:ext uri="{FF2B5EF4-FFF2-40B4-BE49-F238E27FC236}">
                    <a16:creationId xmlns:a16="http://schemas.microsoft.com/office/drawing/2014/main" id="{E3683C65-48F4-F44B-A2C4-4C61BC459B83}"/>
                  </a:ext>
                </a:extLst>
              </p:cNvPr>
              <p:cNvSpPr/>
              <p:nvPr/>
            </p:nvSpPr>
            <p:spPr>
              <a:xfrm>
                <a:off x="3444726" y="41007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597388" y="562949"/>
                    </a:move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4998"/>
                    </a:lnTo>
                    <a:lnTo>
                      <a:pt x="0" y="2237"/>
                    </a:lnTo>
                    <a:lnTo>
                      <a:pt x="2238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560711"/>
                    </a:lnTo>
                    <a:lnTo>
                      <a:pt x="597388" y="562949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83" name="object 122">
                <a:extLst>
                  <a:ext uri="{FF2B5EF4-FFF2-40B4-BE49-F238E27FC236}">
                    <a16:creationId xmlns:a16="http://schemas.microsoft.com/office/drawing/2014/main" id="{F556E426-5805-1F4B-B5EF-F2647CF6A06F}"/>
                  </a:ext>
                </a:extLst>
              </p:cNvPr>
              <p:cNvSpPr/>
              <p:nvPr/>
            </p:nvSpPr>
            <p:spPr>
              <a:xfrm>
                <a:off x="3444726" y="4100796"/>
                <a:ext cx="60007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563245">
                    <a:moveTo>
                      <a:pt x="0" y="4998"/>
                    </a:moveTo>
                    <a:lnTo>
                      <a:pt x="0" y="2237"/>
                    </a:lnTo>
                    <a:lnTo>
                      <a:pt x="2238" y="0"/>
                    </a:lnTo>
                    <a:lnTo>
                      <a:pt x="4999" y="0"/>
                    </a:lnTo>
                    <a:lnTo>
                      <a:pt x="594627" y="0"/>
                    </a:lnTo>
                    <a:lnTo>
                      <a:pt x="595952" y="0"/>
                    </a:lnTo>
                    <a:lnTo>
                      <a:pt x="597224" y="526"/>
                    </a:lnTo>
                    <a:lnTo>
                      <a:pt x="598161" y="1463"/>
                    </a:lnTo>
                    <a:lnTo>
                      <a:pt x="599099" y="2401"/>
                    </a:lnTo>
                    <a:lnTo>
                      <a:pt x="599626" y="3673"/>
                    </a:lnTo>
                    <a:lnTo>
                      <a:pt x="599626" y="4998"/>
                    </a:lnTo>
                    <a:lnTo>
                      <a:pt x="599626" y="557950"/>
                    </a:lnTo>
                    <a:lnTo>
                      <a:pt x="599626" y="560711"/>
                    </a:lnTo>
                    <a:lnTo>
                      <a:pt x="597388" y="562949"/>
                    </a:lnTo>
                    <a:lnTo>
                      <a:pt x="594627" y="562949"/>
                    </a:lnTo>
                    <a:lnTo>
                      <a:pt x="4999" y="562949"/>
                    </a:lnTo>
                    <a:lnTo>
                      <a:pt x="2238" y="562949"/>
                    </a:lnTo>
                    <a:lnTo>
                      <a:pt x="0" y="560711"/>
                    </a:lnTo>
                    <a:lnTo>
                      <a:pt x="0" y="557950"/>
                    </a:lnTo>
                    <a:lnTo>
                      <a:pt x="0" y="4998"/>
                    </a:lnTo>
                    <a:close/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84" name="object 123">
                <a:extLst>
                  <a:ext uri="{FF2B5EF4-FFF2-40B4-BE49-F238E27FC236}">
                    <a16:creationId xmlns:a16="http://schemas.microsoft.com/office/drawing/2014/main" id="{9DE1BA99-1771-174A-97A0-D1DA4FABF6D5}"/>
                  </a:ext>
                </a:extLst>
              </p:cNvPr>
              <p:cNvSpPr/>
              <p:nvPr/>
            </p:nvSpPr>
            <p:spPr>
              <a:xfrm>
                <a:off x="3719342" y="432850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5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C9DAF7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85" name="object 124">
                <a:extLst>
                  <a:ext uri="{FF2B5EF4-FFF2-40B4-BE49-F238E27FC236}">
                    <a16:creationId xmlns:a16="http://schemas.microsoft.com/office/drawing/2014/main" id="{875DFE59-0DE8-B140-AFA1-17E66AA3B9F1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736011" y="4542001"/>
                <a:ext cx="250047" cy="66679"/>
              </a:xfrm>
              <a:prstGeom prst="rect">
                <a:avLst/>
              </a:prstGeom>
            </p:spPr>
          </p:pic>
          <p:sp>
            <p:nvSpPr>
              <p:cNvPr id="186" name="object 125">
                <a:extLst>
                  <a:ext uri="{FF2B5EF4-FFF2-40B4-BE49-F238E27FC236}">
                    <a16:creationId xmlns:a16="http://schemas.microsoft.com/office/drawing/2014/main" id="{E4206F7C-1C34-2E44-85CA-7B9E379ED0C2}"/>
                  </a:ext>
                </a:extLst>
              </p:cNvPr>
              <p:cNvSpPr/>
              <p:nvPr/>
            </p:nvSpPr>
            <p:spPr>
              <a:xfrm>
                <a:off x="3719342" y="432850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5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4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7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5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87" name="object 126">
                <a:extLst>
                  <a:ext uri="{FF2B5EF4-FFF2-40B4-BE49-F238E27FC236}">
                    <a16:creationId xmlns:a16="http://schemas.microsoft.com/office/drawing/2014/main" id="{78A45BE9-C508-2B4E-B038-354B3FBA56D8}"/>
                  </a:ext>
                </a:extLst>
              </p:cNvPr>
              <p:cNvSpPr/>
              <p:nvPr/>
            </p:nvSpPr>
            <p:spPr>
              <a:xfrm>
                <a:off x="3611178" y="4242197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3" y="246832"/>
                    </a:lnTo>
                    <a:lnTo>
                      <a:pt x="7463" y="246832"/>
                    </a:lnTo>
                    <a:lnTo>
                      <a:pt x="0" y="239369"/>
                    </a:lnTo>
                    <a:lnTo>
                      <a:pt x="0" y="7462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2"/>
                    </a:lnTo>
                    <a:lnTo>
                      <a:pt x="33339" y="33339"/>
                    </a:lnTo>
                    <a:lnTo>
                      <a:pt x="259253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66717" y="238498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8"/>
                    </a:move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8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2"/>
                    </a:lnTo>
                    <a:lnTo>
                      <a:pt x="250047" y="246832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5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FF1CC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88" name="object 127">
                <a:extLst>
                  <a:ext uri="{FF2B5EF4-FFF2-40B4-BE49-F238E27FC236}">
                    <a16:creationId xmlns:a16="http://schemas.microsoft.com/office/drawing/2014/main" id="{F40D737D-BA22-7045-BD88-773CBC13F39F}"/>
                  </a:ext>
                </a:extLst>
              </p:cNvPr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627848" y="4455690"/>
                <a:ext cx="250047" cy="66679"/>
              </a:xfrm>
              <a:prstGeom prst="rect">
                <a:avLst/>
              </a:prstGeom>
            </p:spPr>
          </p:pic>
          <p:sp>
            <p:nvSpPr>
              <p:cNvPr id="189" name="object 128">
                <a:extLst>
                  <a:ext uri="{FF2B5EF4-FFF2-40B4-BE49-F238E27FC236}">
                    <a16:creationId xmlns:a16="http://schemas.microsoft.com/office/drawing/2014/main" id="{32F90493-7F8C-F442-9A7B-076DF2222AA2}"/>
                  </a:ext>
                </a:extLst>
              </p:cNvPr>
              <p:cNvSpPr/>
              <p:nvPr/>
            </p:nvSpPr>
            <p:spPr>
              <a:xfrm>
                <a:off x="3611178" y="4242197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2"/>
                    </a:moveTo>
                    <a:lnTo>
                      <a:pt x="0" y="239369"/>
                    </a:lnTo>
                    <a:lnTo>
                      <a:pt x="7463" y="246832"/>
                    </a:lnTo>
                    <a:lnTo>
                      <a:pt x="16669" y="246832"/>
                    </a:lnTo>
                    <a:lnTo>
                      <a:pt x="233377" y="246832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0" y="280172"/>
                    </a:lnTo>
                    <a:lnTo>
                      <a:pt x="250047" y="280172"/>
                    </a:lnTo>
                    <a:lnTo>
                      <a:pt x="259253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3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2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2"/>
                    </a:lnTo>
                    <a:lnTo>
                      <a:pt x="0" y="16669"/>
                    </a:lnTo>
                    <a:lnTo>
                      <a:pt x="0" y="230162"/>
                    </a:lnTo>
                    <a:close/>
                  </a:path>
                  <a:path w="267335" h="280670">
                    <a:moveTo>
                      <a:pt x="233377" y="246832"/>
                    </a:moveTo>
                    <a:lnTo>
                      <a:pt x="250047" y="246832"/>
                    </a:lnTo>
                    <a:lnTo>
                      <a:pt x="259253" y="246832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2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5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2"/>
                    </a:lnTo>
                    <a:lnTo>
                      <a:pt x="16669" y="234766"/>
                    </a:lnTo>
                    <a:lnTo>
                      <a:pt x="20401" y="238498"/>
                    </a:lnTo>
                    <a:lnTo>
                      <a:pt x="25004" y="238498"/>
                    </a:lnTo>
                    <a:lnTo>
                      <a:pt x="29607" y="238498"/>
                    </a:lnTo>
                    <a:lnTo>
                      <a:pt x="33339" y="234766"/>
                    </a:lnTo>
                    <a:lnTo>
                      <a:pt x="33339" y="230162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2"/>
                    </a:lnTo>
                  </a:path>
                  <a:path w="267335" h="280670">
                    <a:moveTo>
                      <a:pt x="33339" y="230162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sp>
            <p:nvSpPr>
              <p:cNvPr id="190" name="object 129">
                <a:extLst>
                  <a:ext uri="{FF2B5EF4-FFF2-40B4-BE49-F238E27FC236}">
                    <a16:creationId xmlns:a16="http://schemas.microsoft.com/office/drawing/2014/main" id="{3D22FAC3-B929-E343-A01B-1FB6CDA50709}"/>
                  </a:ext>
                </a:extLst>
              </p:cNvPr>
              <p:cNvSpPr/>
              <p:nvPr/>
            </p:nvSpPr>
            <p:spPr>
              <a:xfrm>
                <a:off x="3510631" y="4132488"/>
                <a:ext cx="267335" cy="259079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59079">
                    <a:moveTo>
                      <a:pt x="266717" y="254296"/>
                    </a:moveTo>
                    <a:lnTo>
                      <a:pt x="259254" y="246833"/>
                    </a:lnTo>
                    <a:lnTo>
                      <a:pt x="7463" y="246833"/>
                    </a:lnTo>
                    <a:lnTo>
                      <a:pt x="0" y="239369"/>
                    </a:lnTo>
                    <a:lnTo>
                      <a:pt x="0" y="7463"/>
                    </a:lnTo>
                    <a:lnTo>
                      <a:pt x="7463" y="0"/>
                    </a:lnTo>
                    <a:lnTo>
                      <a:pt x="25876" y="0"/>
                    </a:lnTo>
                    <a:lnTo>
                      <a:pt x="33339" y="7463"/>
                    </a:lnTo>
                    <a:lnTo>
                      <a:pt x="33339" y="33339"/>
                    </a:lnTo>
                    <a:lnTo>
                      <a:pt x="259254" y="33339"/>
                    </a:lnTo>
                    <a:lnTo>
                      <a:pt x="266717" y="40802"/>
                    </a:lnTo>
                    <a:lnTo>
                      <a:pt x="266717" y="213493"/>
                    </a:lnTo>
                    <a:lnTo>
                      <a:pt x="16669" y="21349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66717" y="238497"/>
                    </a:lnTo>
                    <a:lnTo>
                      <a:pt x="266717" y="254296"/>
                    </a:lnTo>
                    <a:close/>
                  </a:path>
                  <a:path w="267335" h="259079">
                    <a:moveTo>
                      <a:pt x="266717" y="238497"/>
                    </a:move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266717" y="213493"/>
                    </a:lnTo>
                    <a:lnTo>
                      <a:pt x="266717" y="238497"/>
                    </a:lnTo>
                    <a:close/>
                  </a:path>
                  <a:path w="267335" h="259079">
                    <a:moveTo>
                      <a:pt x="233377" y="258899"/>
                    </a:moveTo>
                    <a:lnTo>
                      <a:pt x="233377" y="246833"/>
                    </a:lnTo>
                    <a:lnTo>
                      <a:pt x="250047" y="246833"/>
                    </a:lnTo>
                    <a:lnTo>
                      <a:pt x="250047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close/>
                  </a:path>
                  <a:path w="267335" h="259079">
                    <a:moveTo>
                      <a:pt x="250047" y="258899"/>
                    </a:moveTo>
                    <a:lnTo>
                      <a:pt x="246316" y="255167"/>
                    </a:lnTo>
                    <a:lnTo>
                      <a:pt x="250047" y="255167"/>
                    </a:lnTo>
                    <a:lnTo>
                      <a:pt x="250047" y="258899"/>
                    </a:lnTo>
                    <a:close/>
                  </a:path>
                </a:pathLst>
              </a:custGeom>
              <a:solidFill>
                <a:srgbClr val="FCE4CD"/>
              </a:solidFill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  <p:pic>
            <p:nvPicPr>
              <p:cNvPr id="191" name="object 130">
                <a:extLst>
                  <a:ext uri="{FF2B5EF4-FFF2-40B4-BE49-F238E27FC236}">
                    <a16:creationId xmlns:a16="http://schemas.microsoft.com/office/drawing/2014/main" id="{E7FFD52B-80A8-924E-AB23-F7DC919E4F60}"/>
                  </a:ext>
                </a:extLst>
              </p:cNvPr>
              <p:cNvPicPr/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527301" y="4345982"/>
                <a:ext cx="250047" cy="66679"/>
              </a:xfrm>
              <a:prstGeom prst="rect">
                <a:avLst/>
              </a:prstGeom>
            </p:spPr>
          </p:pic>
          <p:sp>
            <p:nvSpPr>
              <p:cNvPr id="192" name="object 131">
                <a:extLst>
                  <a:ext uri="{FF2B5EF4-FFF2-40B4-BE49-F238E27FC236}">
                    <a16:creationId xmlns:a16="http://schemas.microsoft.com/office/drawing/2014/main" id="{FC1D3FE3-182F-5044-87E2-1C9116D3903E}"/>
                  </a:ext>
                </a:extLst>
              </p:cNvPr>
              <p:cNvSpPr/>
              <p:nvPr/>
            </p:nvSpPr>
            <p:spPr>
              <a:xfrm>
                <a:off x="3510631" y="4132488"/>
                <a:ext cx="267335" cy="280670"/>
              </a:xfrm>
              <a:custGeom>
                <a:avLst/>
                <a:gdLst/>
                <a:ahLst/>
                <a:cxnLst/>
                <a:rect l="l" t="t" r="r" b="b"/>
                <a:pathLst>
                  <a:path w="267335" h="280670">
                    <a:moveTo>
                      <a:pt x="0" y="230163"/>
                    </a:moveTo>
                    <a:lnTo>
                      <a:pt x="0" y="239369"/>
                    </a:lnTo>
                    <a:lnTo>
                      <a:pt x="7463" y="246833"/>
                    </a:lnTo>
                    <a:lnTo>
                      <a:pt x="16669" y="246833"/>
                    </a:lnTo>
                    <a:lnTo>
                      <a:pt x="233377" y="246833"/>
                    </a:lnTo>
                    <a:lnTo>
                      <a:pt x="233377" y="263502"/>
                    </a:lnTo>
                    <a:lnTo>
                      <a:pt x="233377" y="272709"/>
                    </a:lnTo>
                    <a:lnTo>
                      <a:pt x="240841" y="280172"/>
                    </a:lnTo>
                    <a:lnTo>
                      <a:pt x="250047" y="280172"/>
                    </a:lnTo>
                    <a:lnTo>
                      <a:pt x="259254" y="280172"/>
                    </a:lnTo>
                    <a:lnTo>
                      <a:pt x="266717" y="272709"/>
                    </a:lnTo>
                    <a:lnTo>
                      <a:pt x="266717" y="263502"/>
                    </a:lnTo>
                    <a:lnTo>
                      <a:pt x="266717" y="50009"/>
                    </a:lnTo>
                    <a:lnTo>
                      <a:pt x="266717" y="40802"/>
                    </a:lnTo>
                    <a:lnTo>
                      <a:pt x="259254" y="33339"/>
                    </a:lnTo>
                    <a:lnTo>
                      <a:pt x="250047" y="33339"/>
                    </a:lnTo>
                    <a:lnTo>
                      <a:pt x="33339" y="33339"/>
                    </a:lnTo>
                    <a:lnTo>
                      <a:pt x="33339" y="16669"/>
                    </a:lnTo>
                    <a:lnTo>
                      <a:pt x="33339" y="7463"/>
                    </a:lnTo>
                    <a:lnTo>
                      <a:pt x="25876" y="0"/>
                    </a:lnTo>
                    <a:lnTo>
                      <a:pt x="16669" y="0"/>
                    </a:lnTo>
                    <a:lnTo>
                      <a:pt x="7463" y="0"/>
                    </a:lnTo>
                    <a:lnTo>
                      <a:pt x="0" y="7463"/>
                    </a:lnTo>
                    <a:lnTo>
                      <a:pt x="0" y="16669"/>
                    </a:lnTo>
                    <a:lnTo>
                      <a:pt x="0" y="230163"/>
                    </a:lnTo>
                    <a:close/>
                  </a:path>
                  <a:path w="267335" h="280670">
                    <a:moveTo>
                      <a:pt x="233377" y="246833"/>
                    </a:moveTo>
                    <a:lnTo>
                      <a:pt x="250047" y="246833"/>
                    </a:lnTo>
                    <a:lnTo>
                      <a:pt x="259254" y="246833"/>
                    </a:lnTo>
                    <a:lnTo>
                      <a:pt x="266717" y="254296"/>
                    </a:lnTo>
                    <a:lnTo>
                      <a:pt x="266717" y="263502"/>
                    </a:lnTo>
                  </a:path>
                  <a:path w="267335" h="280670">
                    <a:moveTo>
                      <a:pt x="250047" y="246833"/>
                    </a:moveTo>
                    <a:lnTo>
                      <a:pt x="250047" y="263502"/>
                    </a:lnTo>
                    <a:lnTo>
                      <a:pt x="250047" y="258899"/>
                    </a:lnTo>
                    <a:lnTo>
                      <a:pt x="246316" y="255167"/>
                    </a:lnTo>
                    <a:lnTo>
                      <a:pt x="241712" y="255167"/>
                    </a:lnTo>
                    <a:lnTo>
                      <a:pt x="237109" y="255167"/>
                    </a:lnTo>
                    <a:lnTo>
                      <a:pt x="233377" y="258899"/>
                    </a:lnTo>
                    <a:lnTo>
                      <a:pt x="233377" y="263502"/>
                    </a:lnTo>
                  </a:path>
                  <a:path w="267335" h="280670">
                    <a:moveTo>
                      <a:pt x="16669" y="213493"/>
                    </a:moveTo>
                    <a:lnTo>
                      <a:pt x="16669" y="230163"/>
                    </a:lnTo>
                    <a:lnTo>
                      <a:pt x="16669" y="234766"/>
                    </a:lnTo>
                    <a:lnTo>
                      <a:pt x="20401" y="238497"/>
                    </a:lnTo>
                    <a:lnTo>
                      <a:pt x="25004" y="238497"/>
                    </a:lnTo>
                    <a:lnTo>
                      <a:pt x="29608" y="238497"/>
                    </a:lnTo>
                    <a:lnTo>
                      <a:pt x="33339" y="234766"/>
                    </a:lnTo>
                    <a:lnTo>
                      <a:pt x="33339" y="230163"/>
                    </a:lnTo>
                    <a:lnTo>
                      <a:pt x="33339" y="220956"/>
                    </a:lnTo>
                    <a:lnTo>
                      <a:pt x="25876" y="213493"/>
                    </a:lnTo>
                    <a:lnTo>
                      <a:pt x="16669" y="213493"/>
                    </a:lnTo>
                    <a:lnTo>
                      <a:pt x="7463" y="213493"/>
                    </a:lnTo>
                    <a:lnTo>
                      <a:pt x="0" y="220956"/>
                    </a:lnTo>
                    <a:lnTo>
                      <a:pt x="0" y="230163"/>
                    </a:lnTo>
                  </a:path>
                  <a:path w="267335" h="280670">
                    <a:moveTo>
                      <a:pt x="33339" y="230163"/>
                    </a:moveTo>
                    <a:lnTo>
                      <a:pt x="33339" y="33339"/>
                    </a:lnTo>
                  </a:path>
                </a:pathLst>
              </a:custGeom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09" name="object 65">
            <a:extLst>
              <a:ext uri="{FF2B5EF4-FFF2-40B4-BE49-F238E27FC236}">
                <a16:creationId xmlns:a16="http://schemas.microsoft.com/office/drawing/2014/main" id="{894DE63D-04C8-6A4C-BFA5-AE5601DCE257}"/>
              </a:ext>
            </a:extLst>
          </p:cNvPr>
          <p:cNvSpPr txBox="1"/>
          <p:nvPr/>
        </p:nvSpPr>
        <p:spPr>
          <a:xfrm>
            <a:off x="7165975" y="4814888"/>
            <a:ext cx="3397250" cy="776287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zh-CN" sz="1600" dirty="0" err="1"/>
              <a:t>创建一个隔离的执行环境作为容器</a:t>
            </a:r>
            <a:endParaRPr lang="en-US" altLang="zh-CN" sz="1600" dirty="0"/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1600" noProof="1">
                <a:latin typeface="Arial" panose="020B0604020202090204" pitchFamily="34" charset="0"/>
                <a:cs typeface="Arial" panose="020B0604020202090204" pitchFamily="34" charset="0"/>
              </a:rPr>
              <a:t>e.g.</a:t>
            </a:r>
            <a:r>
              <a:rPr lang="en-US" sz="1600" spc="-20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5" noProof="1">
                <a:latin typeface="Arial" panose="020B0604020202090204" pitchFamily="34" charset="0"/>
                <a:cs typeface="Arial" panose="020B0604020202090204" pitchFamily="34" charset="0"/>
              </a:rPr>
              <a:t>runc,</a:t>
            </a:r>
            <a:r>
              <a:rPr lang="en-US" sz="1600" spc="-15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25" noProof="1">
                <a:latin typeface="Arial" panose="020B0604020202090204" pitchFamily="34" charset="0"/>
                <a:cs typeface="Arial" panose="020B0604020202090204" pitchFamily="34" charset="0"/>
              </a:rPr>
              <a:t>gVisor,</a:t>
            </a:r>
            <a:r>
              <a:rPr lang="en-US" sz="1600" spc="-15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20" noProof="1">
                <a:latin typeface="Arial" panose="020B0604020202090204" pitchFamily="34" charset="0"/>
                <a:cs typeface="Arial" panose="020B0604020202090204" pitchFamily="34" charset="0"/>
              </a:rPr>
              <a:t>Kata</a:t>
            </a:r>
            <a:r>
              <a:rPr lang="en-US" sz="1600" spc="-15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10" noProof="1">
                <a:latin typeface="Arial" panose="020B0604020202090204" pitchFamily="34" charset="0"/>
                <a:cs typeface="Arial" panose="020B0604020202090204" pitchFamily="34" charset="0"/>
              </a:rPr>
              <a:t>Containers</a:t>
            </a:r>
            <a:endParaRPr lang="en-US" sz="1600" noProof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endParaRPr lang="en-US" altLang="en-CN" sz="1600" dirty="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F8AAD17-3D62-C34B-94FB-AF639D28DCB2}"/>
              </a:ext>
            </a:extLst>
          </p:cNvPr>
          <p:cNvGrpSpPr/>
          <p:nvPr/>
        </p:nvGrpSpPr>
        <p:grpSpPr>
          <a:xfrm>
            <a:off x="4594604" y="5033106"/>
            <a:ext cx="2291786" cy="1273426"/>
            <a:chOff x="5012837" y="4536576"/>
            <a:chExt cx="2291786" cy="12734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04F627F-00FA-1D4C-B39F-360EEF41AE68}"/>
                </a:ext>
              </a:extLst>
            </p:cNvPr>
            <p:cNvGrpSpPr/>
            <p:nvPr/>
          </p:nvGrpSpPr>
          <p:grpSpPr>
            <a:xfrm>
              <a:off x="5012837" y="4536576"/>
              <a:ext cx="2291786" cy="1217812"/>
              <a:chOff x="1173993" y="4543201"/>
              <a:chExt cx="2291786" cy="1217812"/>
            </a:xfrm>
          </p:grpSpPr>
          <p:sp>
            <p:nvSpPr>
              <p:cNvPr id="134" name="object 3">
                <a:extLst>
                  <a:ext uri="{FF2B5EF4-FFF2-40B4-BE49-F238E27FC236}">
                    <a16:creationId xmlns:a16="http://schemas.microsoft.com/office/drawing/2014/main" id="{E582FF83-FBDD-8047-AECE-AB9B30D8E890}"/>
                  </a:ext>
                </a:extLst>
              </p:cNvPr>
              <p:cNvSpPr/>
              <p:nvPr/>
            </p:nvSpPr>
            <p:spPr>
              <a:xfrm>
                <a:off x="1198194" y="4854869"/>
                <a:ext cx="2267585" cy="906144"/>
              </a:xfrm>
              <a:custGeom>
                <a:avLst/>
                <a:gdLst/>
                <a:ahLst/>
                <a:cxnLst/>
                <a:rect l="l" t="t" r="r" b="b"/>
                <a:pathLst>
                  <a:path w="2267585" h="906145">
                    <a:moveTo>
                      <a:pt x="0" y="0"/>
                    </a:moveTo>
                    <a:lnTo>
                      <a:pt x="2267318" y="0"/>
                    </a:lnTo>
                    <a:lnTo>
                      <a:pt x="2267318" y="905870"/>
                    </a:lnTo>
                    <a:lnTo>
                      <a:pt x="0" y="9058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12699">
                <a:solidFill>
                  <a:srgbClr val="000000"/>
                </a:solidFill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noProof="1">
                    <a:latin typeface="+mn-lt"/>
                    <a:ea typeface="+mn-ea"/>
                  </a:rPr>
                  <a:t>OCI</a:t>
                </a:r>
                <a:r>
                  <a:rPr lang="zh-CN" altLang="en-US" noProof="1">
                    <a:latin typeface="+mn-lt"/>
                    <a:ea typeface="+mn-ea"/>
                  </a:rPr>
                  <a:t> 运行时</a:t>
                </a:r>
                <a:endParaRPr noProof="1">
                  <a:latin typeface="+mn-lt"/>
                  <a:ea typeface="+mn-ea"/>
                </a:endParaRPr>
              </a:p>
            </p:txBody>
          </p:sp>
          <p:sp>
            <p:nvSpPr>
              <p:cNvPr id="135" name="object 7">
                <a:extLst>
                  <a:ext uri="{FF2B5EF4-FFF2-40B4-BE49-F238E27FC236}">
                    <a16:creationId xmlns:a16="http://schemas.microsoft.com/office/drawing/2014/main" id="{F8C2E8A7-A2AA-B149-B42A-B3E1EC0DA0E4}"/>
                  </a:ext>
                </a:extLst>
              </p:cNvPr>
              <p:cNvSpPr/>
              <p:nvPr/>
            </p:nvSpPr>
            <p:spPr>
              <a:xfrm>
                <a:off x="1173993" y="4543201"/>
                <a:ext cx="2236470" cy="417195"/>
              </a:xfrm>
              <a:custGeom>
                <a:avLst/>
                <a:gdLst/>
                <a:ahLst/>
                <a:cxnLst/>
                <a:rect l="l" t="t" r="r" b="b"/>
                <a:pathLst>
                  <a:path w="2236470" h="417195">
                    <a:moveTo>
                      <a:pt x="1890564" y="0"/>
                    </a:moveTo>
                    <a:lnTo>
                      <a:pt x="1890564" y="202978"/>
                    </a:lnTo>
                    <a:lnTo>
                      <a:pt x="2236203" y="202978"/>
                    </a:lnTo>
                    <a:lnTo>
                      <a:pt x="1118101" y="416990"/>
                    </a:lnTo>
                    <a:lnTo>
                      <a:pt x="0" y="202978"/>
                    </a:lnTo>
                    <a:lnTo>
                      <a:pt x="345638" y="202978"/>
                    </a:lnTo>
                    <a:lnTo>
                      <a:pt x="345638" y="0"/>
                    </a:lnTo>
                    <a:lnTo>
                      <a:pt x="1890564" y="0"/>
                    </a:lnTo>
                    <a:close/>
                  </a:path>
                </a:pathLst>
              </a:custGeom>
              <a:solidFill>
                <a:schemeClr val="bg1"/>
              </a:solidFill>
              <a:ln w="12699">
                <a:solidFill>
                  <a:srgbClr val="000000"/>
                </a:solidFill>
              </a:ln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CB7E6A2-AF59-704A-AF8A-CF73776ED497}"/>
                </a:ext>
              </a:extLst>
            </p:cNvPr>
            <p:cNvGrpSpPr/>
            <p:nvPr/>
          </p:nvGrpSpPr>
          <p:grpSpPr>
            <a:xfrm>
              <a:off x="5404204" y="5448796"/>
              <a:ext cx="1447799" cy="361206"/>
              <a:chOff x="5486400" y="6019800"/>
              <a:chExt cx="1447799" cy="361206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9AB121AB-B828-AD4C-9788-7BEAC87878E0}"/>
                  </a:ext>
                </a:extLst>
              </p:cNvPr>
              <p:cNvGrpSpPr/>
              <p:nvPr/>
            </p:nvGrpSpPr>
            <p:grpSpPr>
              <a:xfrm>
                <a:off x="5486400" y="6019800"/>
                <a:ext cx="522695" cy="361206"/>
                <a:chOff x="7086601" y="6095999"/>
                <a:chExt cx="609600" cy="513607"/>
              </a:xfrm>
            </p:grpSpPr>
            <p:sp>
              <p:nvSpPr>
                <p:cNvPr id="131" name="Cube 130">
                  <a:extLst>
                    <a:ext uri="{FF2B5EF4-FFF2-40B4-BE49-F238E27FC236}">
                      <a16:creationId xmlns:a16="http://schemas.microsoft.com/office/drawing/2014/main" id="{B12E05B4-5679-C145-BD37-6E623F2FB755}"/>
                    </a:ext>
                  </a:extLst>
                </p:cNvPr>
                <p:cNvSpPr/>
                <p:nvPr/>
              </p:nvSpPr>
              <p:spPr>
                <a:xfrm>
                  <a:off x="7162801" y="6295170"/>
                  <a:ext cx="457200" cy="294397"/>
                </a:xfrm>
                <a:prstGeom prst="cube">
                  <a:avLst>
                    <a:gd name="adj" fmla="val 64616"/>
                  </a:avLst>
                </a:prstGeom>
                <a:solidFill>
                  <a:srgbClr val="8A8888"/>
                </a:solidFill>
                <a:ln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noProof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2" name="Cube 131">
                  <a:extLst>
                    <a:ext uri="{FF2B5EF4-FFF2-40B4-BE49-F238E27FC236}">
                      <a16:creationId xmlns:a16="http://schemas.microsoft.com/office/drawing/2014/main" id="{147CE030-54D3-674B-85CB-4357525316B2}"/>
                    </a:ext>
                  </a:extLst>
                </p:cNvPr>
                <p:cNvSpPr/>
                <p:nvPr/>
              </p:nvSpPr>
              <p:spPr>
                <a:xfrm>
                  <a:off x="7162800" y="6162810"/>
                  <a:ext cx="457200" cy="294397"/>
                </a:xfrm>
                <a:prstGeom prst="cube">
                  <a:avLst>
                    <a:gd name="adj" fmla="val 71033"/>
                  </a:avLst>
                </a:prstGeom>
                <a:solidFill>
                  <a:srgbClr val="F99402">
                    <a:alpha val="17000"/>
                  </a:srgbClr>
                </a:solidFill>
                <a:ln>
                  <a:solidFill>
                    <a:srgbClr val="F9940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noProof="1">
                    <a:solidFill>
                      <a:srgbClr val="F99402"/>
                    </a:solidFill>
                  </a:endParaRPr>
                </a:p>
              </p:txBody>
            </p:sp>
            <p:sp>
              <p:nvSpPr>
                <p:cNvPr id="133" name="Cube 132">
                  <a:extLst>
                    <a:ext uri="{FF2B5EF4-FFF2-40B4-BE49-F238E27FC236}">
                      <a16:creationId xmlns:a16="http://schemas.microsoft.com/office/drawing/2014/main" id="{06369E87-A38A-BF4D-836B-5FE690B90CA2}"/>
                    </a:ext>
                  </a:extLst>
                </p:cNvPr>
                <p:cNvSpPr/>
                <p:nvPr/>
              </p:nvSpPr>
              <p:spPr>
                <a:xfrm>
                  <a:off x="7086601" y="6095999"/>
                  <a:ext cx="609600" cy="513607"/>
                </a:xfrm>
                <a:prstGeom prst="cube">
                  <a:avLst>
                    <a:gd name="adj" fmla="val 41332"/>
                  </a:avLst>
                </a:prstGeom>
                <a:noFill/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noProof="1">
                    <a:solidFill>
                      <a:srgbClr val="F99402"/>
                    </a:solidFill>
                  </a:endParaRPr>
                </a:p>
              </p:txBody>
            </p:sp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EDA42178-DBA2-804D-A646-0CF4D6B71685}"/>
                  </a:ext>
                </a:extLst>
              </p:cNvPr>
              <p:cNvGrpSpPr/>
              <p:nvPr/>
            </p:nvGrpSpPr>
            <p:grpSpPr>
              <a:xfrm>
                <a:off x="5943599" y="6019800"/>
                <a:ext cx="522695" cy="361206"/>
                <a:chOff x="7086601" y="6095999"/>
                <a:chExt cx="609600" cy="513607"/>
              </a:xfrm>
            </p:grpSpPr>
            <p:sp>
              <p:nvSpPr>
                <p:cNvPr id="128" name="Cube 127">
                  <a:extLst>
                    <a:ext uri="{FF2B5EF4-FFF2-40B4-BE49-F238E27FC236}">
                      <a16:creationId xmlns:a16="http://schemas.microsoft.com/office/drawing/2014/main" id="{683AF949-EEFA-734D-B3E3-A611501EA9BE}"/>
                    </a:ext>
                  </a:extLst>
                </p:cNvPr>
                <p:cNvSpPr/>
                <p:nvPr/>
              </p:nvSpPr>
              <p:spPr>
                <a:xfrm>
                  <a:off x="7162801" y="6295170"/>
                  <a:ext cx="457200" cy="294397"/>
                </a:xfrm>
                <a:prstGeom prst="cube">
                  <a:avLst>
                    <a:gd name="adj" fmla="val 64616"/>
                  </a:avLst>
                </a:prstGeom>
                <a:solidFill>
                  <a:srgbClr val="8A8888"/>
                </a:solidFill>
                <a:ln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noProof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9" name="Cube 128">
                  <a:extLst>
                    <a:ext uri="{FF2B5EF4-FFF2-40B4-BE49-F238E27FC236}">
                      <a16:creationId xmlns:a16="http://schemas.microsoft.com/office/drawing/2014/main" id="{8EBFDBEF-CDC1-8C47-8756-C370166D18F2}"/>
                    </a:ext>
                  </a:extLst>
                </p:cNvPr>
                <p:cNvSpPr/>
                <p:nvPr/>
              </p:nvSpPr>
              <p:spPr>
                <a:xfrm>
                  <a:off x="7162800" y="6162810"/>
                  <a:ext cx="457200" cy="294397"/>
                </a:xfrm>
                <a:prstGeom prst="cube">
                  <a:avLst>
                    <a:gd name="adj" fmla="val 71033"/>
                  </a:avLst>
                </a:prstGeom>
                <a:solidFill>
                  <a:srgbClr val="F99402">
                    <a:alpha val="17000"/>
                  </a:srgbClr>
                </a:solidFill>
                <a:ln>
                  <a:solidFill>
                    <a:srgbClr val="F9940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noProof="1">
                    <a:solidFill>
                      <a:srgbClr val="F99402"/>
                    </a:solidFill>
                  </a:endParaRPr>
                </a:p>
              </p:txBody>
            </p:sp>
            <p:sp>
              <p:nvSpPr>
                <p:cNvPr id="130" name="Cube 129">
                  <a:extLst>
                    <a:ext uri="{FF2B5EF4-FFF2-40B4-BE49-F238E27FC236}">
                      <a16:creationId xmlns:a16="http://schemas.microsoft.com/office/drawing/2014/main" id="{F121B6FF-D857-624C-A18C-44C9E21DC8C0}"/>
                    </a:ext>
                  </a:extLst>
                </p:cNvPr>
                <p:cNvSpPr/>
                <p:nvPr/>
              </p:nvSpPr>
              <p:spPr>
                <a:xfrm>
                  <a:off x="7086601" y="6095999"/>
                  <a:ext cx="609600" cy="513607"/>
                </a:xfrm>
                <a:prstGeom prst="cube">
                  <a:avLst>
                    <a:gd name="adj" fmla="val 41332"/>
                  </a:avLst>
                </a:prstGeom>
                <a:noFill/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noProof="1">
                    <a:solidFill>
                      <a:srgbClr val="F99402"/>
                    </a:solidFill>
                  </a:endParaRPr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29E249FE-DFAB-2441-BC7F-92EAB7802A3B}"/>
                  </a:ext>
                </a:extLst>
              </p:cNvPr>
              <p:cNvGrpSpPr/>
              <p:nvPr/>
            </p:nvGrpSpPr>
            <p:grpSpPr>
              <a:xfrm>
                <a:off x="6411504" y="6019800"/>
                <a:ext cx="522695" cy="361206"/>
                <a:chOff x="7086601" y="6095999"/>
                <a:chExt cx="609600" cy="513607"/>
              </a:xfrm>
            </p:grpSpPr>
            <p:sp>
              <p:nvSpPr>
                <p:cNvPr id="125" name="Cube 124">
                  <a:extLst>
                    <a:ext uri="{FF2B5EF4-FFF2-40B4-BE49-F238E27FC236}">
                      <a16:creationId xmlns:a16="http://schemas.microsoft.com/office/drawing/2014/main" id="{1643F183-920C-5749-9601-A2B4FC2B587B}"/>
                    </a:ext>
                  </a:extLst>
                </p:cNvPr>
                <p:cNvSpPr/>
                <p:nvPr/>
              </p:nvSpPr>
              <p:spPr>
                <a:xfrm>
                  <a:off x="7162801" y="6295170"/>
                  <a:ext cx="457200" cy="294397"/>
                </a:xfrm>
                <a:prstGeom prst="cube">
                  <a:avLst>
                    <a:gd name="adj" fmla="val 64616"/>
                  </a:avLst>
                </a:prstGeom>
                <a:solidFill>
                  <a:srgbClr val="8A8888"/>
                </a:solidFill>
                <a:ln>
                  <a:solidFill>
                    <a:schemeClr val="bg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noProof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6" name="Cube 125">
                  <a:extLst>
                    <a:ext uri="{FF2B5EF4-FFF2-40B4-BE49-F238E27FC236}">
                      <a16:creationId xmlns:a16="http://schemas.microsoft.com/office/drawing/2014/main" id="{D64E9AF4-F8AA-1344-851C-647FAF7444D7}"/>
                    </a:ext>
                  </a:extLst>
                </p:cNvPr>
                <p:cNvSpPr/>
                <p:nvPr/>
              </p:nvSpPr>
              <p:spPr>
                <a:xfrm>
                  <a:off x="7162800" y="6162810"/>
                  <a:ext cx="457200" cy="294397"/>
                </a:xfrm>
                <a:prstGeom prst="cube">
                  <a:avLst>
                    <a:gd name="adj" fmla="val 71033"/>
                  </a:avLst>
                </a:prstGeom>
                <a:solidFill>
                  <a:srgbClr val="F99402">
                    <a:alpha val="17000"/>
                  </a:srgbClr>
                </a:solidFill>
                <a:ln>
                  <a:solidFill>
                    <a:srgbClr val="F99402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noProof="1">
                    <a:solidFill>
                      <a:srgbClr val="F99402"/>
                    </a:solidFill>
                  </a:endParaRPr>
                </a:p>
              </p:txBody>
            </p:sp>
            <p:sp>
              <p:nvSpPr>
                <p:cNvPr id="127" name="Cube 126">
                  <a:extLst>
                    <a:ext uri="{FF2B5EF4-FFF2-40B4-BE49-F238E27FC236}">
                      <a16:creationId xmlns:a16="http://schemas.microsoft.com/office/drawing/2014/main" id="{413C0067-2AD9-B944-B6B7-49322A570027}"/>
                    </a:ext>
                  </a:extLst>
                </p:cNvPr>
                <p:cNvSpPr/>
                <p:nvPr/>
              </p:nvSpPr>
              <p:spPr>
                <a:xfrm>
                  <a:off x="7086601" y="6095999"/>
                  <a:ext cx="609600" cy="513607"/>
                </a:xfrm>
                <a:prstGeom prst="cube">
                  <a:avLst>
                    <a:gd name="adj" fmla="val 41332"/>
                  </a:avLst>
                </a:prstGeom>
                <a:noFill/>
                <a:ln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noProof="1">
                    <a:solidFill>
                      <a:srgbClr val="F99402"/>
                    </a:solidFill>
                  </a:endParaRPr>
                </a:p>
              </p:txBody>
            </p: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5FAEC46-F2CD-2D47-BE94-0E61515A64E6}"/>
              </a:ext>
            </a:extLst>
          </p:cNvPr>
          <p:cNvGrpSpPr/>
          <p:nvPr/>
        </p:nvGrpSpPr>
        <p:grpSpPr>
          <a:xfrm>
            <a:off x="2315551" y="4120716"/>
            <a:ext cx="6653530" cy="909319"/>
            <a:chOff x="2315551" y="4120716"/>
            <a:chExt cx="6653530" cy="9093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object 58">
              <a:extLst>
                <a:ext uri="{FF2B5EF4-FFF2-40B4-BE49-F238E27FC236}">
                  <a16:creationId xmlns:a16="http://schemas.microsoft.com/office/drawing/2014/main" id="{453C6E79-09A5-8244-9991-CF3EDAD5657B}"/>
                </a:ext>
              </a:extLst>
            </p:cNvPr>
            <p:cNvSpPr/>
            <p:nvPr/>
          </p:nvSpPr>
          <p:spPr>
            <a:xfrm>
              <a:off x="2315551" y="4120716"/>
              <a:ext cx="6653530" cy="909319"/>
            </a:xfrm>
            <a:custGeom>
              <a:avLst/>
              <a:gdLst/>
              <a:ahLst/>
              <a:cxnLst/>
              <a:rect l="l" t="t" r="r" b="b"/>
              <a:pathLst>
                <a:path w="6653530" h="909320">
                  <a:moveTo>
                    <a:pt x="0" y="0"/>
                  </a:moveTo>
                  <a:lnTo>
                    <a:pt x="6653285" y="0"/>
                  </a:lnTo>
                  <a:lnTo>
                    <a:pt x="6653285" y="909290"/>
                  </a:lnTo>
                  <a:lnTo>
                    <a:pt x="0" y="9092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4924">
              <a:solidFill>
                <a:srgbClr val="ED7D31"/>
              </a:solidFill>
            </a:ln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dirty="0">
                <a:latin typeface="+mn-lt"/>
                <a:ea typeface="+mn-ea"/>
              </a:endParaRPr>
            </a:p>
          </p:txBody>
        </p:sp>
        <p:pic>
          <p:nvPicPr>
            <p:cNvPr id="61" name="object 61">
              <a:extLst>
                <a:ext uri="{FF2B5EF4-FFF2-40B4-BE49-F238E27FC236}">
                  <a16:creationId xmlns:a16="http://schemas.microsoft.com/office/drawing/2014/main" id="{62CB72B9-938E-774F-BE3D-DCB31B57370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39933" y="4322170"/>
              <a:ext cx="1564583" cy="386844"/>
            </a:xfrm>
            <a:prstGeom prst="rect">
              <a:avLst/>
            </a:prstGeom>
          </p:spPr>
        </p:pic>
      </p:grpSp>
      <p:sp>
        <p:nvSpPr>
          <p:cNvPr id="17411" name="object 3">
            <a:extLst>
              <a:ext uri="{FF2B5EF4-FFF2-40B4-BE49-F238E27FC236}">
                <a16:creationId xmlns:a16="http://schemas.microsoft.com/office/drawing/2014/main" id="{F7D4B21E-8A7F-6443-AE83-0F2124627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25" y="1477963"/>
            <a:ext cx="94551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 defTabSz="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>
                <a:tab pos="381000" algn="l"/>
                <a:tab pos="382588" algn="l"/>
              </a:tabLs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81000" algn="l"/>
                <a:tab pos="382588" algn="l"/>
              </a:tabLst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81000" algn="l"/>
                <a:tab pos="382588" algn="l"/>
              </a:tabLst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defTabSz="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defTabSz="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2000">
                <a:latin typeface="Arial Narrow" panose="020B0604020202020204" pitchFamily="34" charset="0"/>
              </a:rPr>
              <a:t>基于</a:t>
            </a:r>
            <a:r>
              <a:rPr lang="zh-CN" altLang="en-US" sz="2000">
                <a:latin typeface="Arial" panose="020B0604020202020204" pitchFamily="34" charset="0"/>
              </a:rPr>
              <a:t> </a:t>
            </a:r>
            <a:r>
              <a:rPr lang="en-US" altLang="zh-CN" sz="2000">
                <a:latin typeface="Arial" panose="020B0604020202020204" pitchFamily="34" charset="0"/>
              </a:rPr>
              <a:t>C</a:t>
            </a:r>
            <a:r>
              <a:rPr lang="en-US" altLang="en-CN" sz="2000">
                <a:latin typeface="Arial" panose="020B0604020202020204" pitchFamily="34" charset="0"/>
              </a:rPr>
              <a:t>ontainerd</a:t>
            </a:r>
            <a:r>
              <a:rPr lang="zh-CN" altLang="en-US" sz="2000">
                <a:latin typeface="Arial" panose="020B0604020202020204" pitchFamily="34" charset="0"/>
              </a:rPr>
              <a:t> </a:t>
            </a:r>
            <a:r>
              <a:rPr lang="en-US" altLang="zh-CN" sz="2000">
                <a:latin typeface="Arial Narrow" panose="020B0604020202020204" pitchFamily="34" charset="0"/>
              </a:rPr>
              <a:t>开发的几个应用</a:t>
            </a:r>
            <a:endParaRPr lang="en-US" altLang="en-CN" sz="2000">
              <a:latin typeface="Arial Narrow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CN" sz="2000">
                <a:latin typeface="Arial" panose="020B0604020202020204" pitchFamily="34" charset="0"/>
              </a:rPr>
              <a:t>Containerd </a:t>
            </a:r>
            <a:r>
              <a:rPr lang="en-US" altLang="zh-CN" sz="2000">
                <a:latin typeface="Arial Narrow" panose="020B0604020202020204" pitchFamily="34" charset="0"/>
              </a:rPr>
              <a:t>提供了</a:t>
            </a:r>
            <a:r>
              <a:rPr lang="en-US" altLang="en-CN" sz="2000">
                <a:latin typeface="Arial" panose="020B0604020202020204" pitchFamily="34" charset="0"/>
              </a:rPr>
              <a:t> Go </a:t>
            </a:r>
            <a:r>
              <a:rPr lang="en-US" altLang="zh-CN" sz="2000">
                <a:latin typeface="Arial Narrow" panose="020B0604020202020204" pitchFamily="34" charset="0"/>
              </a:rPr>
              <a:t>客户端库</a:t>
            </a:r>
            <a:endParaRPr lang="en-US" altLang="en-CN" sz="2000">
              <a:latin typeface="Arial Narrow" panose="020B0604020202020204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latin typeface="Arial Narrow" panose="020B0604020202020204" pitchFamily="34" charset="0"/>
              </a:rPr>
              <a:t>应用程序可以扩展</a:t>
            </a:r>
            <a:r>
              <a:rPr lang="zh-CN" altLang="en-US" sz="2000">
                <a:latin typeface="Arial" panose="020B0604020202020204" pitchFamily="34" charset="0"/>
              </a:rPr>
              <a:t> </a:t>
            </a:r>
            <a:r>
              <a:rPr lang="en-US" altLang="zh-CN" sz="2000">
                <a:latin typeface="Arial" panose="020B0604020202020204" pitchFamily="34" charset="0"/>
              </a:rPr>
              <a:t>Containerd,</a:t>
            </a:r>
            <a:r>
              <a:rPr lang="zh-CN" altLang="en-US" sz="2000">
                <a:latin typeface="Arial" panose="020B0604020202020204" pitchFamily="34" charset="0"/>
              </a:rPr>
              <a:t> </a:t>
            </a:r>
            <a:r>
              <a:rPr lang="zh-CN" altLang="en-US" sz="2000">
                <a:latin typeface="Arial Narrow" panose="020B0604020202020204" pitchFamily="34" charset="0"/>
              </a:rPr>
              <a:t>而不需要重新编译</a:t>
            </a:r>
            <a:endParaRPr lang="en-US" altLang="en-CN" sz="2000">
              <a:latin typeface="Arial Narrow" panose="020B0604020202020204" pitchFamily="34" charset="0"/>
            </a:endParaRPr>
          </a:p>
        </p:txBody>
      </p:sp>
      <p:sp>
        <p:nvSpPr>
          <p:cNvPr id="17412" name="object 63">
            <a:extLst>
              <a:ext uri="{FF2B5EF4-FFF2-40B4-BE49-F238E27FC236}">
                <a16:creationId xmlns:a16="http://schemas.microsoft.com/office/drawing/2014/main" id="{3AC61E85-FB7D-EF47-BD3B-BD6E9FD87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3050" y="3649663"/>
            <a:ext cx="5959475" cy="519112"/>
          </a:xfrm>
          <a:custGeom>
            <a:avLst/>
            <a:gdLst>
              <a:gd name="T0" fmla="*/ 5255719 w 5959475"/>
              <a:gd name="T1" fmla="*/ 0 h 518795"/>
              <a:gd name="T2" fmla="*/ 5255719 w 5959475"/>
              <a:gd name="T3" fmla="*/ 252616 h 518795"/>
              <a:gd name="T4" fmla="*/ 5958899 w 5959475"/>
              <a:gd name="T5" fmla="*/ 252616 h 518795"/>
              <a:gd name="T6" fmla="*/ 2979449 w 5959475"/>
              <a:gd name="T7" fmla="*/ 518966 h 518795"/>
              <a:gd name="T8" fmla="*/ 0 w 5959475"/>
              <a:gd name="T9" fmla="*/ 252616 h 518795"/>
              <a:gd name="T10" fmla="*/ 703179 w 5959475"/>
              <a:gd name="T11" fmla="*/ 252616 h 518795"/>
              <a:gd name="T12" fmla="*/ 703179 w 5959475"/>
              <a:gd name="T13" fmla="*/ 0 h 518795"/>
              <a:gd name="T14" fmla="*/ 5255719 w 5959475"/>
              <a:gd name="T15" fmla="*/ 0 h 51879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959475" h="518795">
                <a:moveTo>
                  <a:pt x="5255719" y="0"/>
                </a:moveTo>
                <a:lnTo>
                  <a:pt x="5255719" y="252308"/>
                </a:lnTo>
                <a:lnTo>
                  <a:pt x="5958899" y="252308"/>
                </a:lnTo>
                <a:lnTo>
                  <a:pt x="2979449" y="518332"/>
                </a:lnTo>
                <a:lnTo>
                  <a:pt x="0" y="252308"/>
                </a:lnTo>
                <a:lnTo>
                  <a:pt x="703179" y="252308"/>
                </a:lnTo>
                <a:lnTo>
                  <a:pt x="703179" y="0"/>
                </a:lnTo>
                <a:lnTo>
                  <a:pt x="5255719" y="0"/>
                </a:lnTo>
                <a:close/>
              </a:path>
            </a:pathLst>
          </a:custGeom>
          <a:noFill/>
          <a:ln w="12699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zh-CN" altLang="en-US"/>
          </a:p>
        </p:txBody>
      </p:sp>
      <p:sp>
        <p:nvSpPr>
          <p:cNvPr id="17413" name="object 64">
            <a:extLst>
              <a:ext uri="{FF2B5EF4-FFF2-40B4-BE49-F238E27FC236}">
                <a16:creationId xmlns:a16="http://schemas.microsoft.com/office/drawing/2014/main" id="{E6AA0AA8-41F7-C243-B22A-66094FEE4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4150" y="4256088"/>
            <a:ext cx="17462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1600">
                <a:latin typeface="Arial" panose="020B0604020202020204" pitchFamily="34" charset="0"/>
              </a:rPr>
              <a:t>为上层的工具提供容器管理功能</a:t>
            </a:r>
            <a:endParaRPr lang="en-US" altLang="en-CN" sz="1600">
              <a:latin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7FFE43-8597-6341-BB01-78CC1B28208D}"/>
              </a:ext>
            </a:extLst>
          </p:cNvPr>
          <p:cNvGrpSpPr/>
          <p:nvPr/>
        </p:nvGrpSpPr>
        <p:grpSpPr>
          <a:xfrm>
            <a:off x="2813308" y="3187431"/>
            <a:ext cx="5959475" cy="1059098"/>
            <a:chOff x="2813308" y="3187431"/>
            <a:chExt cx="5959475" cy="10590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object 62">
              <a:extLst>
                <a:ext uri="{FF2B5EF4-FFF2-40B4-BE49-F238E27FC236}">
                  <a16:creationId xmlns:a16="http://schemas.microsoft.com/office/drawing/2014/main" id="{9F14F6F0-7AA3-6549-B36A-33A9EF417FD1}"/>
                </a:ext>
              </a:extLst>
            </p:cNvPr>
            <p:cNvSpPr/>
            <p:nvPr/>
          </p:nvSpPr>
          <p:spPr>
            <a:xfrm>
              <a:off x="2813308" y="3649492"/>
              <a:ext cx="5959475" cy="518795"/>
            </a:xfrm>
            <a:custGeom>
              <a:avLst/>
              <a:gdLst/>
              <a:ahLst/>
              <a:cxnLst/>
              <a:rect l="l" t="t" r="r" b="b"/>
              <a:pathLst>
                <a:path w="5959475" h="518795">
                  <a:moveTo>
                    <a:pt x="2979449" y="518332"/>
                  </a:moveTo>
                  <a:lnTo>
                    <a:pt x="0" y="252308"/>
                  </a:lnTo>
                  <a:lnTo>
                    <a:pt x="703179" y="252308"/>
                  </a:lnTo>
                  <a:lnTo>
                    <a:pt x="703179" y="0"/>
                  </a:lnTo>
                  <a:lnTo>
                    <a:pt x="5255719" y="0"/>
                  </a:lnTo>
                  <a:lnTo>
                    <a:pt x="5255719" y="252308"/>
                  </a:lnTo>
                  <a:lnTo>
                    <a:pt x="5958899" y="252308"/>
                  </a:lnTo>
                  <a:lnTo>
                    <a:pt x="2979449" y="5183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noProof="1">
                <a:latin typeface="+mn-lt"/>
                <a:ea typeface="+mn-ea"/>
              </a:endParaRPr>
            </a:p>
          </p:txBody>
        </p:sp>
        <p:sp>
          <p:nvSpPr>
            <p:cNvPr id="65" name="object 65">
              <a:extLst>
                <a:ext uri="{FF2B5EF4-FFF2-40B4-BE49-F238E27FC236}">
                  <a16:creationId xmlns:a16="http://schemas.microsoft.com/office/drawing/2014/main" id="{A072F97C-9FC6-474B-BBB1-7464A4F8D219}"/>
                </a:ext>
              </a:extLst>
            </p:cNvPr>
            <p:cNvSpPr txBox="1"/>
            <p:nvPr/>
          </p:nvSpPr>
          <p:spPr>
            <a:xfrm>
              <a:off x="5051307" y="3741262"/>
              <a:ext cx="1366505" cy="505267"/>
            </a:xfrm>
            <a:prstGeom prst="rect">
              <a:avLst/>
            </a:prstGeom>
          </p:spPr>
          <p:txBody>
            <a:bodyPr lIns="0" tIns="12700" rIns="0" bIns="0"/>
            <a:lstStyle/>
            <a:p>
              <a:pPr marL="12700" eaLnBrk="1" fontAlgn="auto" hangingPunct="1">
                <a:spcBef>
                  <a:spcPts val="100"/>
                </a:spcBef>
                <a:spcAft>
                  <a:spcPts val="0"/>
                </a:spcAft>
                <a:defRPr/>
              </a:pPr>
              <a:r>
                <a:rPr lang="en-US" sz="1600" spc="-10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C</a:t>
              </a:r>
              <a:r>
                <a:rPr sz="1600" spc="-10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ontainerd</a:t>
              </a:r>
              <a:r>
                <a:rPr sz="1600" spc="-75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 </a:t>
              </a:r>
              <a:r>
                <a:rPr sz="1600" spc="-5" noProof="1">
                  <a:latin typeface="Arial" panose="020B0604020202090204" pitchFamily="34" charset="0"/>
                  <a:ea typeface="+mn-ea"/>
                  <a:cs typeface="Arial" panose="020B0604020202090204" pitchFamily="34" charset="0"/>
                </a:rPr>
                <a:t>API</a:t>
              </a:r>
              <a:endParaRPr sz="1600" noProof="1">
                <a:latin typeface="Arial" panose="020B0604020202090204" pitchFamily="34" charset="0"/>
                <a:ea typeface="+mn-ea"/>
                <a:cs typeface="Arial" panose="020B060402020209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8BDCC1C-012D-9241-BD1B-923D6EF88251}"/>
                </a:ext>
              </a:extLst>
            </p:cNvPr>
            <p:cNvSpPr txBox="1"/>
            <p:nvPr/>
          </p:nvSpPr>
          <p:spPr>
            <a:xfrm>
              <a:off x="4875685" y="3187431"/>
              <a:ext cx="1753715" cy="584835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AD47"/>
              </a:solidFill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noProof="1">
                  <a:solidFill>
                    <a:srgbClr val="6CA844"/>
                  </a:solidFill>
                  <a:latin typeface="+mn-lt"/>
                  <a:ea typeface="+mn-ea"/>
                </a:rPr>
                <a:t>NerdCtl</a:t>
              </a:r>
              <a:endParaRPr lang="en-US" noProof="1">
                <a:solidFill>
                  <a:srgbClr val="6CA844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D26CE5-3889-8D47-A2AC-CF0FADA5E3B1}"/>
                </a:ext>
              </a:extLst>
            </p:cNvPr>
            <p:cNvSpPr txBox="1"/>
            <p:nvPr/>
          </p:nvSpPr>
          <p:spPr>
            <a:xfrm>
              <a:off x="2897991" y="3190284"/>
              <a:ext cx="1753715" cy="584835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AD47"/>
              </a:solidFill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noProof="1">
                  <a:solidFill>
                    <a:srgbClr val="6CA844"/>
                  </a:solidFill>
                  <a:latin typeface="+mn-lt"/>
                  <a:ea typeface="+mn-ea"/>
                </a:rPr>
                <a:t>BuildKit</a:t>
              </a:r>
              <a:endParaRPr lang="en-US" noProof="1">
                <a:solidFill>
                  <a:srgbClr val="6CA844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5F1D44-082E-564F-9CF4-E8E758EFBBB1}"/>
                </a:ext>
              </a:extLst>
            </p:cNvPr>
            <p:cNvSpPr txBox="1"/>
            <p:nvPr/>
          </p:nvSpPr>
          <p:spPr>
            <a:xfrm>
              <a:off x="6853379" y="3200361"/>
              <a:ext cx="1753715" cy="584835"/>
            </a:xfrm>
            <a:prstGeom prst="rect">
              <a:avLst/>
            </a:prstGeom>
            <a:solidFill>
              <a:schemeClr val="bg1"/>
            </a:solidFill>
            <a:ln w="31750">
              <a:solidFill>
                <a:srgbClr val="70AD47"/>
              </a:solidFill>
            </a:ln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noProof="1">
                  <a:solidFill>
                    <a:srgbClr val="6CA844"/>
                  </a:solidFill>
                  <a:latin typeface="+mn-lt"/>
                  <a:ea typeface="+mn-ea"/>
                </a:rPr>
                <a:t>.</a:t>
              </a:r>
              <a:r>
                <a:rPr lang="zh-CN" altLang="en-US" noProof="1">
                  <a:solidFill>
                    <a:srgbClr val="6CA844"/>
                  </a:solidFill>
                  <a:latin typeface="+mn-lt"/>
                  <a:ea typeface="+mn-ea"/>
                </a:rPr>
                <a:t> </a:t>
              </a:r>
              <a:r>
                <a:rPr lang="en-US" altLang="zh-CN" noProof="1">
                  <a:solidFill>
                    <a:srgbClr val="6CA844"/>
                  </a:solidFill>
                  <a:latin typeface="+mn-lt"/>
                  <a:ea typeface="+mn-ea"/>
                </a:rPr>
                <a:t>.</a:t>
              </a:r>
              <a:r>
                <a:rPr lang="zh-CN" altLang="en-US" noProof="1">
                  <a:solidFill>
                    <a:srgbClr val="6CA844"/>
                  </a:solidFill>
                  <a:latin typeface="+mn-lt"/>
                  <a:ea typeface="+mn-ea"/>
                </a:rPr>
                <a:t> </a:t>
              </a:r>
              <a:r>
                <a:rPr lang="en-US" altLang="zh-CN" noProof="1">
                  <a:solidFill>
                    <a:srgbClr val="6CA844"/>
                  </a:solidFill>
                  <a:latin typeface="+mn-lt"/>
                  <a:ea typeface="+mn-ea"/>
                </a:rPr>
                <a:t>.</a:t>
              </a:r>
              <a:endParaRPr lang="en-US" noProof="1">
                <a:solidFill>
                  <a:srgbClr val="6CA844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7415" name="object 2">
            <a:extLst>
              <a:ext uri="{FF2B5EF4-FFF2-40B4-BE49-F238E27FC236}">
                <a16:creationId xmlns:a16="http://schemas.microsoft.com/office/drawing/2014/main" id="{DB383E09-9FAC-C348-AAC9-D17EB3B2F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241300"/>
            <a:ext cx="9582150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 anchor="ctr">
            <a:spAutoFit/>
          </a:bodyPr>
          <a:lstStyle>
            <a:lvl1pPr marL="12700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3600">
                <a:latin typeface="Arial" panose="020B0604020202020204" pitchFamily="34" charset="0"/>
              </a:rPr>
              <a:t>Containerd </a:t>
            </a:r>
            <a:r>
              <a:rPr lang="zh-CN" altLang="en-US" sz="3600">
                <a:latin typeface="Arial Narrow" panose="020B0604020202020204" pitchFamily="34" charset="0"/>
              </a:rPr>
              <a:t>作为通用的容器管理工具</a:t>
            </a:r>
            <a:endParaRPr lang="zh-CN" altLang="en-US" sz="3600">
              <a:latin typeface="Arial" panose="020B0604020202020204" pitchFamily="34" charset="0"/>
            </a:endParaRPr>
          </a:p>
        </p:txBody>
      </p:sp>
      <p:sp>
        <p:nvSpPr>
          <p:cNvPr id="38" name="object 65">
            <a:extLst>
              <a:ext uri="{FF2B5EF4-FFF2-40B4-BE49-F238E27FC236}">
                <a16:creationId xmlns:a16="http://schemas.microsoft.com/office/drawing/2014/main" id="{7DF43608-3650-9743-A7ED-E7141385BA0B}"/>
              </a:ext>
            </a:extLst>
          </p:cNvPr>
          <p:cNvSpPr txBox="1"/>
          <p:nvPr/>
        </p:nvSpPr>
        <p:spPr>
          <a:xfrm>
            <a:off x="7073900" y="5545138"/>
            <a:ext cx="3397250" cy="777875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zh-CN" sz="1600" dirty="0" err="1"/>
              <a:t>创建一个隔离的执行环境作为容器</a:t>
            </a:r>
            <a:endParaRPr lang="en-US" altLang="zh-CN" sz="1600" dirty="0"/>
          </a:p>
          <a:p>
            <a:pPr fontAlgn="auto">
              <a:spcBef>
                <a:spcPts val="100"/>
              </a:spcBef>
              <a:spcAft>
                <a:spcPts val="0"/>
              </a:spcAft>
              <a:defRPr/>
            </a:pPr>
            <a:r>
              <a:rPr lang="en-US" sz="1600" noProof="1">
                <a:latin typeface="Arial" panose="020B0604020202090204" pitchFamily="34" charset="0"/>
                <a:cs typeface="Arial" panose="020B0604020202090204" pitchFamily="34" charset="0"/>
              </a:rPr>
              <a:t>e.g.</a:t>
            </a:r>
            <a:r>
              <a:rPr lang="en-US" sz="1600" spc="-20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5" noProof="1">
                <a:latin typeface="Arial" panose="020B0604020202090204" pitchFamily="34" charset="0"/>
                <a:cs typeface="Arial" panose="020B0604020202090204" pitchFamily="34" charset="0"/>
              </a:rPr>
              <a:t>runc,</a:t>
            </a:r>
            <a:r>
              <a:rPr lang="en-US" sz="1600" spc="-15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25" noProof="1">
                <a:latin typeface="Arial" panose="020B0604020202090204" pitchFamily="34" charset="0"/>
                <a:cs typeface="Arial" panose="020B0604020202090204" pitchFamily="34" charset="0"/>
              </a:rPr>
              <a:t>gVisor,</a:t>
            </a:r>
            <a:r>
              <a:rPr lang="en-US" sz="1600" spc="-15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20" noProof="1">
                <a:latin typeface="Arial" panose="020B0604020202090204" pitchFamily="34" charset="0"/>
                <a:cs typeface="Arial" panose="020B0604020202090204" pitchFamily="34" charset="0"/>
              </a:rPr>
              <a:t>Kata</a:t>
            </a:r>
            <a:r>
              <a:rPr lang="en-US" sz="1600" spc="-15" noProof="1">
                <a:latin typeface="Arial" panose="020B0604020202090204" pitchFamily="34" charset="0"/>
                <a:cs typeface="Arial" panose="020B0604020202090204" pitchFamily="34" charset="0"/>
              </a:rPr>
              <a:t> </a:t>
            </a:r>
            <a:r>
              <a:rPr lang="en-US" sz="1600" spc="-10" noProof="1">
                <a:latin typeface="Arial" panose="020B0604020202090204" pitchFamily="34" charset="0"/>
                <a:cs typeface="Arial" panose="020B0604020202090204" pitchFamily="34" charset="0"/>
              </a:rPr>
              <a:t>Containers</a:t>
            </a:r>
            <a:endParaRPr lang="en-US" sz="1600" noProof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fontAlgn="auto">
              <a:spcBef>
                <a:spcPts val="100"/>
              </a:spcBef>
              <a:spcAft>
                <a:spcPts val="0"/>
              </a:spcAft>
              <a:defRPr/>
            </a:pPr>
            <a:endParaRPr lang="en-US" altLang="en-CN" sz="1600" dirty="0"/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object 2">
            <a:extLst>
              <a:ext uri="{FF2B5EF4-FFF2-40B4-BE49-F238E27FC236}">
                <a16:creationId xmlns:a16="http://schemas.microsoft.com/office/drawing/2014/main" id="{6F53350D-D163-874B-9613-C392234F6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1638" y="3084513"/>
            <a:ext cx="88487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700" rIns="0" bIns="0">
            <a:spAutoFit/>
          </a:bodyPr>
          <a:lstStyle>
            <a:lvl1pPr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13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ts val="100"/>
              </a:spcBef>
              <a:buFontTx/>
              <a:buNone/>
            </a:pPr>
            <a:r>
              <a:rPr lang="en-US" altLang="zh-CN" sz="4400">
                <a:latin typeface="Arial Narrow" panose="020B0604020202020204" pitchFamily="34" charset="0"/>
              </a:rPr>
              <a:t>深入</a:t>
            </a:r>
            <a:r>
              <a:rPr lang="zh-CN" altLang="en-US" sz="4400"/>
              <a:t> </a:t>
            </a:r>
            <a:r>
              <a:rPr lang="en-US" altLang="zh-CN" sz="4400"/>
              <a:t>Containerd</a:t>
            </a:r>
            <a:r>
              <a:rPr lang="zh-CN" altLang="en-US" sz="4400"/>
              <a:t> 内部</a:t>
            </a:r>
            <a:endParaRPr lang="en-US" altLang="en-CN" sz="4400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object 2">
            <a:extLst>
              <a:ext uri="{FF2B5EF4-FFF2-40B4-BE49-F238E27FC236}">
                <a16:creationId xmlns:a16="http://schemas.microsoft.com/office/drawing/2014/main" id="{A0ADDC50-6026-474C-8A2F-B35993986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6250" y="168275"/>
            <a:ext cx="6397625" cy="696913"/>
          </a:xfrm>
        </p:spPr>
        <p:txBody>
          <a:bodyPr lIns="0" tIns="12700" rIns="0" bIns="0">
            <a:spAutoFit/>
          </a:bodyPr>
          <a:lstStyle/>
          <a:p>
            <a:pPr marL="12700" eaLnBrk="1" hangingPunct="1">
              <a:lnSpc>
                <a:spcPct val="100000"/>
              </a:lnSpc>
              <a:spcBef>
                <a:spcPts val="100"/>
              </a:spcBef>
            </a:pPr>
            <a:r>
              <a:rPr lang="en-US" altLang="en-CN"/>
              <a:t>Containerd </a:t>
            </a:r>
            <a:r>
              <a:rPr lang="en-US" altLang="zh-CN"/>
              <a:t>的架构</a:t>
            </a:r>
            <a:endParaRPr lang="en-US" altLang="en-CN"/>
          </a:p>
        </p:txBody>
      </p:sp>
      <p:sp>
        <p:nvSpPr>
          <p:cNvPr id="153" name="object 153">
            <a:extLst>
              <a:ext uri="{FF2B5EF4-FFF2-40B4-BE49-F238E27FC236}">
                <a16:creationId xmlns:a16="http://schemas.microsoft.com/office/drawing/2014/main" id="{A72156C2-67C5-7E4D-80FB-52FFCA3652C1}"/>
              </a:ext>
            </a:extLst>
          </p:cNvPr>
          <p:cNvSpPr txBox="1"/>
          <p:nvPr/>
        </p:nvSpPr>
        <p:spPr>
          <a:xfrm>
            <a:off x="622300" y="1295400"/>
            <a:ext cx="6045200" cy="5129213"/>
          </a:xfrm>
          <a:prstGeom prst="rect">
            <a:avLst/>
          </a:prstGeom>
        </p:spPr>
        <p:txBody>
          <a:bodyPr lIns="0" tIns="12700" rIns="0" bIns="0">
            <a:spAutoFit/>
          </a:bodyPr>
          <a:lstStyle>
            <a:lvl1pPr marL="12700"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defTabSz="0"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defTabSz="0" fontAlgn="base">
              <a:spcBef>
                <a:spcPct val="0"/>
              </a:spcBef>
              <a:spcAft>
                <a:spcPct val="0"/>
              </a:spcAft>
              <a:tabLst>
                <a:tab pos="381000" algn="l"/>
                <a:tab pos="3825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en-US" altLang="zh-CN" sz="2000" dirty="0"/>
              <a:t>C/S </a:t>
            </a:r>
            <a:r>
              <a:rPr lang="zh-CN" altLang="en-US" sz="2000" dirty="0"/>
              <a:t>架构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Go </a:t>
            </a:r>
            <a:r>
              <a:rPr lang="zh-CN" altLang="en-US" sz="2000" dirty="0"/>
              <a:t>客户端库 </a:t>
            </a:r>
            <a:r>
              <a:rPr lang="en-US" altLang="zh-CN" sz="2000" dirty="0"/>
              <a:t>(</a:t>
            </a:r>
            <a:r>
              <a:rPr lang="zh-CN" altLang="en-US" sz="2000" dirty="0"/>
              <a:t>有 </a:t>
            </a:r>
            <a:r>
              <a:rPr lang="en-US" altLang="zh-CN" sz="2000" dirty="0"/>
              <a:t>Docker, </a:t>
            </a:r>
            <a:r>
              <a:rPr lang="en-US" altLang="zh-CN" sz="2000" dirty="0" err="1"/>
              <a:t>BuildKit</a:t>
            </a:r>
            <a:r>
              <a:rPr lang="en-US" altLang="zh-CN" sz="2000" dirty="0"/>
              <a:t>, </a:t>
            </a:r>
            <a:r>
              <a:rPr lang="zh-CN" altLang="en-US" sz="2000" dirty="0"/>
              <a:t>等 使用</a:t>
            </a:r>
            <a:r>
              <a:rPr lang="en-US" altLang="zh-CN" sz="2000" dirty="0"/>
              <a:t>)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endParaRPr lang="en-US" altLang="zh-CN" sz="2000" dirty="0"/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zh-CN" altLang="en-US" sz="2000" dirty="0"/>
              <a:t>客户端调用服务端通过 </a:t>
            </a:r>
            <a:r>
              <a:rPr lang="en-US" altLang="zh-CN" sz="2000" dirty="0" err="1"/>
              <a:t>Containerd</a:t>
            </a:r>
            <a:r>
              <a:rPr lang="en-US" altLang="zh-CN" sz="2000" dirty="0"/>
              <a:t> API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默认 </a:t>
            </a:r>
            <a:r>
              <a:rPr lang="en-US" altLang="zh-CN" sz="2000" dirty="0"/>
              <a:t>/run/</a:t>
            </a:r>
            <a:r>
              <a:rPr lang="en-US" altLang="zh-CN" sz="2000" dirty="0" err="1"/>
              <a:t>containerd</a:t>
            </a:r>
            <a:r>
              <a:rPr lang="en-US" altLang="zh-CN" sz="2000" dirty="0"/>
              <a:t>/</a:t>
            </a:r>
            <a:r>
              <a:rPr lang="en-US" altLang="zh-CN" sz="2000" dirty="0" err="1"/>
              <a:t>containerd.sock</a:t>
            </a:r>
            <a:endParaRPr lang="en-US" altLang="zh-CN" sz="2000" dirty="0"/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支持在当前节点访问和操作</a:t>
            </a:r>
            <a:endParaRPr lang="en-US" altLang="zh-CN" sz="2000" dirty="0"/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endParaRPr lang="en-US" altLang="zh-CN" sz="2000" dirty="0"/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zh-CN" altLang="en-US" sz="2000" dirty="0"/>
              <a:t>支持各种符合运行时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OCI </a:t>
            </a:r>
            <a:r>
              <a:rPr lang="zh-CN" altLang="en-US" sz="2000" dirty="0"/>
              <a:t>运行时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runc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gVisor</a:t>
            </a:r>
            <a:r>
              <a:rPr lang="en-US" altLang="zh-CN" sz="2000" dirty="0"/>
              <a:t>, Kata Container </a:t>
            </a:r>
            <a:r>
              <a:rPr lang="zh-CN" altLang="en-US" sz="2000" dirty="0"/>
              <a:t>等</a:t>
            </a:r>
            <a:r>
              <a:rPr lang="en-US" altLang="zh-CN" sz="2000" dirty="0"/>
              <a:t>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dirty="0"/>
              <a:t>Firecracker (firecracker-</a:t>
            </a:r>
            <a:r>
              <a:rPr lang="en-US" altLang="zh-CN" sz="2000" dirty="0" err="1"/>
              <a:t>containerd</a:t>
            </a:r>
            <a:r>
              <a:rPr lang="en-US" altLang="zh-CN" sz="2000" dirty="0"/>
              <a:t>)</a:t>
            </a:r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endParaRPr lang="en-US" altLang="zh-CN" sz="2000" dirty="0"/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r>
              <a:rPr lang="zh-CN" altLang="en-US" sz="2000" dirty="0"/>
              <a:t>扩展性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底层插件 </a:t>
            </a:r>
            <a:r>
              <a:rPr lang="en-US" altLang="zh-CN" sz="2000" dirty="0"/>
              <a:t>(CNI, NRI)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使用自定义的服务扩展 </a:t>
            </a:r>
            <a:r>
              <a:rPr lang="en-US" altLang="zh-CN" sz="2000" dirty="0" err="1"/>
              <a:t>Containerd</a:t>
            </a:r>
            <a:r>
              <a:rPr lang="en-US" altLang="zh-CN" sz="2000" dirty="0"/>
              <a:t> API </a:t>
            </a:r>
          </a:p>
          <a:p>
            <a:pPr marL="355600" indent="-342900" eaLnBrk="1" fontAlgn="auto" hangingPunct="1">
              <a:spcBef>
                <a:spcPts val="1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客户端库可以非常容易自定义</a:t>
            </a:r>
          </a:p>
          <a:p>
            <a:pPr eaLnBrk="1" fontAlgn="auto" hangingPunct="1">
              <a:spcBef>
                <a:spcPts val="100"/>
              </a:spcBef>
              <a:spcAft>
                <a:spcPts val="0"/>
              </a:spcAft>
              <a:defRPr/>
            </a:pPr>
            <a:endParaRPr lang="zh-CN" altLang="en-US" sz="2000" dirty="0"/>
          </a:p>
        </p:txBody>
      </p:sp>
      <p:sp>
        <p:nvSpPr>
          <p:cNvPr id="70" name="Cube 69">
            <a:extLst>
              <a:ext uri="{FF2B5EF4-FFF2-40B4-BE49-F238E27FC236}">
                <a16:creationId xmlns:a16="http://schemas.microsoft.com/office/drawing/2014/main" id="{9F0C1B6F-A54D-7F4C-BA10-6A733102EFD2}"/>
              </a:ext>
            </a:extLst>
          </p:cNvPr>
          <p:cNvSpPr/>
          <p:nvPr/>
        </p:nvSpPr>
        <p:spPr>
          <a:xfrm>
            <a:off x="7162800" y="4648200"/>
            <a:ext cx="4098925" cy="1663700"/>
          </a:xfrm>
          <a:prstGeom prst="cube">
            <a:avLst>
              <a:gd name="adj" fmla="val 6731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noProof="1">
                <a:solidFill>
                  <a:schemeClr val="tx1"/>
                </a:solidFill>
              </a:rPr>
              <a:t>OS</a:t>
            </a:r>
          </a:p>
        </p:txBody>
      </p:sp>
      <p:grpSp>
        <p:nvGrpSpPr>
          <p:cNvPr id="20484" name="Group 21">
            <a:extLst>
              <a:ext uri="{FF2B5EF4-FFF2-40B4-BE49-F238E27FC236}">
                <a16:creationId xmlns:a16="http://schemas.microsoft.com/office/drawing/2014/main" id="{97B28639-57DF-B14A-84F2-B4AC1761D038}"/>
              </a:ext>
            </a:extLst>
          </p:cNvPr>
          <p:cNvGrpSpPr>
            <a:grpSpLocks/>
          </p:cNvGrpSpPr>
          <p:nvPr/>
        </p:nvGrpSpPr>
        <p:grpSpPr bwMode="auto">
          <a:xfrm>
            <a:off x="7177088" y="3538538"/>
            <a:ext cx="4021137" cy="1957387"/>
            <a:chOff x="6611951" y="2915205"/>
            <a:chExt cx="3749502" cy="1956377"/>
          </a:xfrm>
        </p:grpSpPr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97E77595-407C-3545-BAE8-69C7E350F285}"/>
                </a:ext>
              </a:extLst>
            </p:cNvPr>
            <p:cNvSpPr/>
            <p:nvPr/>
          </p:nvSpPr>
          <p:spPr>
            <a:xfrm>
              <a:off x="6611951" y="2915205"/>
              <a:ext cx="2639306" cy="1956377"/>
            </a:xfrm>
            <a:prstGeom prst="cube">
              <a:avLst>
                <a:gd name="adj" fmla="val 55152"/>
              </a:avLst>
            </a:prstGeom>
            <a:solidFill>
              <a:srgbClr val="5A9BD4">
                <a:alpha val="17000"/>
              </a:srgbClr>
            </a:solidFill>
            <a:ln>
              <a:solidFill>
                <a:srgbClr val="5A9BD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5A9BD4"/>
                  </a:solidFill>
                </a:rPr>
                <a:t>插件</a:t>
              </a: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CEE7D5D3-8860-E546-8A0B-2F313583D88F}"/>
                </a:ext>
              </a:extLst>
            </p:cNvPr>
            <p:cNvSpPr/>
            <p:nvPr/>
          </p:nvSpPr>
          <p:spPr>
            <a:xfrm>
              <a:off x="8411949" y="3375342"/>
              <a:ext cx="1949504" cy="1362958"/>
            </a:xfrm>
            <a:prstGeom prst="cube">
              <a:avLst>
                <a:gd name="adj" fmla="val 80017"/>
              </a:avLst>
            </a:prstGeom>
            <a:solidFill>
              <a:srgbClr val="8A8888"/>
            </a:solidFill>
            <a:ln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noProof="1">
                  <a:solidFill>
                    <a:schemeClr val="bg1"/>
                  </a:solidFill>
                </a:rPr>
                <a:t>OCI</a:t>
              </a:r>
              <a:endParaRPr lang="en-US" sz="1600" noProof="1">
                <a:solidFill>
                  <a:schemeClr val="bg1"/>
                </a:solidFill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605B44E-6BCD-9345-8E6F-D6DE6F8D4D37}"/>
                </a:ext>
              </a:extLst>
            </p:cNvPr>
            <p:cNvSpPr/>
            <p:nvPr/>
          </p:nvSpPr>
          <p:spPr>
            <a:xfrm>
              <a:off x="8407508" y="3018339"/>
              <a:ext cx="1950985" cy="1362959"/>
            </a:xfrm>
            <a:prstGeom prst="cube">
              <a:avLst>
                <a:gd name="adj" fmla="val 80017"/>
              </a:avLst>
            </a:prstGeom>
            <a:solidFill>
              <a:srgbClr val="F99402">
                <a:alpha val="17000"/>
              </a:srgbClr>
            </a:solidFill>
            <a:ln>
              <a:solidFill>
                <a:srgbClr val="F9940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F99402"/>
                  </a:solidFill>
                </a:rPr>
                <a:t>Shim</a:t>
              </a:r>
            </a:p>
          </p:txBody>
        </p:sp>
      </p:grpSp>
      <p:grpSp>
        <p:nvGrpSpPr>
          <p:cNvPr id="20485" name="Group 22">
            <a:extLst>
              <a:ext uri="{FF2B5EF4-FFF2-40B4-BE49-F238E27FC236}">
                <a16:creationId xmlns:a16="http://schemas.microsoft.com/office/drawing/2014/main" id="{E8FE99EA-0B48-2F43-854B-B6BBCAC744F3}"/>
              </a:ext>
            </a:extLst>
          </p:cNvPr>
          <p:cNvGrpSpPr>
            <a:grpSpLocks/>
          </p:cNvGrpSpPr>
          <p:nvPr/>
        </p:nvGrpSpPr>
        <p:grpSpPr bwMode="auto">
          <a:xfrm>
            <a:off x="9101138" y="3530600"/>
            <a:ext cx="2157412" cy="1941513"/>
            <a:chOff x="8864668" y="3497130"/>
            <a:chExt cx="2156967" cy="1940670"/>
          </a:xfrm>
        </p:grpSpPr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DD123466-53DD-574D-B739-09164A72F34B}"/>
                </a:ext>
              </a:extLst>
            </p:cNvPr>
            <p:cNvSpPr/>
            <p:nvPr/>
          </p:nvSpPr>
          <p:spPr>
            <a:xfrm>
              <a:off x="8864668" y="3497130"/>
              <a:ext cx="2156967" cy="1940670"/>
            </a:xfrm>
            <a:prstGeom prst="cube">
              <a:avLst>
                <a:gd name="adj" fmla="val 54600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Runtime</a:t>
              </a:r>
            </a:p>
          </p:txBody>
        </p:sp>
        <p:pic>
          <p:nvPicPr>
            <p:cNvPr id="20501" name="object 134">
              <a:extLst>
                <a:ext uri="{FF2B5EF4-FFF2-40B4-BE49-F238E27FC236}">
                  <a16:creationId xmlns:a16="http://schemas.microsoft.com/office/drawing/2014/main" id="{5328D579-504E-1C4B-B957-967008D33E5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4206" y="5111369"/>
              <a:ext cx="234824" cy="273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86" name="Group 23">
            <a:extLst>
              <a:ext uri="{FF2B5EF4-FFF2-40B4-BE49-F238E27FC236}">
                <a16:creationId xmlns:a16="http://schemas.microsoft.com/office/drawing/2014/main" id="{D412BEE4-270F-4B49-8F30-0B3AB7825181}"/>
              </a:ext>
            </a:extLst>
          </p:cNvPr>
          <p:cNvGrpSpPr>
            <a:grpSpLocks/>
          </p:cNvGrpSpPr>
          <p:nvPr/>
        </p:nvGrpSpPr>
        <p:grpSpPr bwMode="auto">
          <a:xfrm>
            <a:off x="7165975" y="1643063"/>
            <a:ext cx="4098925" cy="2773362"/>
            <a:chOff x="9977374" y="1634156"/>
            <a:chExt cx="4058124" cy="2772413"/>
          </a:xfrm>
        </p:grpSpPr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C472D652-CD0E-7A4B-ACF8-9272CD5D1A09}"/>
                </a:ext>
              </a:extLst>
            </p:cNvPr>
            <p:cNvSpPr/>
            <p:nvPr/>
          </p:nvSpPr>
          <p:spPr>
            <a:xfrm>
              <a:off x="9977374" y="1634156"/>
              <a:ext cx="4058124" cy="2772413"/>
            </a:xfrm>
            <a:prstGeom prst="cube">
              <a:avLst>
                <a:gd name="adj" fmla="val 40223"/>
              </a:avLst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chemeClr val="tx1"/>
                  </a:solidFill>
                </a:rPr>
                <a:t>Server</a:t>
              </a:r>
            </a:p>
          </p:txBody>
        </p:sp>
        <p:pic>
          <p:nvPicPr>
            <p:cNvPr id="20499" name="object 120">
              <a:extLst>
                <a:ext uri="{FF2B5EF4-FFF2-40B4-BE49-F238E27FC236}">
                  <a16:creationId xmlns:a16="http://schemas.microsoft.com/office/drawing/2014/main" id="{7B6D449D-5D87-E146-9B23-86F24452510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88828" y="4013992"/>
              <a:ext cx="988316" cy="244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87" name="Group 3">
            <a:extLst>
              <a:ext uri="{FF2B5EF4-FFF2-40B4-BE49-F238E27FC236}">
                <a16:creationId xmlns:a16="http://schemas.microsoft.com/office/drawing/2014/main" id="{CD31CAC8-4314-2D4F-866E-55EA0176C57F}"/>
              </a:ext>
            </a:extLst>
          </p:cNvPr>
          <p:cNvGrpSpPr>
            <a:grpSpLocks/>
          </p:cNvGrpSpPr>
          <p:nvPr/>
        </p:nvGrpSpPr>
        <p:grpSpPr bwMode="auto">
          <a:xfrm>
            <a:off x="7162800" y="546100"/>
            <a:ext cx="2478088" cy="2355850"/>
            <a:chOff x="7017894" y="508494"/>
            <a:chExt cx="2477824" cy="2355595"/>
          </a:xfrm>
        </p:grpSpPr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368FE038-FBB4-B147-815F-C059EBBB657E}"/>
                </a:ext>
              </a:extLst>
            </p:cNvPr>
            <p:cNvSpPr/>
            <p:nvPr/>
          </p:nvSpPr>
          <p:spPr>
            <a:xfrm>
              <a:off x="7038530" y="2373605"/>
              <a:ext cx="1295262" cy="490484"/>
            </a:xfrm>
            <a:prstGeom prst="downArrow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noProof="1"/>
            </a:p>
          </p:txBody>
        </p:sp>
        <p:grpSp>
          <p:nvGrpSpPr>
            <p:cNvPr id="20494" name="Group 67">
              <a:extLst>
                <a:ext uri="{FF2B5EF4-FFF2-40B4-BE49-F238E27FC236}">
                  <a16:creationId xmlns:a16="http://schemas.microsoft.com/office/drawing/2014/main" id="{DBCDA0C5-F5A2-B440-8EA9-57CE6B25B5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7894" y="508494"/>
              <a:ext cx="2477824" cy="1956378"/>
              <a:chOff x="6840560" y="3042409"/>
              <a:chExt cx="2477824" cy="1956378"/>
            </a:xfrm>
          </p:grpSpPr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4C6A8AA3-73C2-DA4C-B7B7-AC423F1A6ECB}"/>
                  </a:ext>
                </a:extLst>
              </p:cNvPr>
              <p:cNvSpPr/>
              <p:nvPr/>
            </p:nvSpPr>
            <p:spPr>
              <a:xfrm>
                <a:off x="6840560" y="3042409"/>
                <a:ext cx="2477824" cy="1955588"/>
              </a:xfrm>
              <a:prstGeom prst="cube">
                <a:avLst>
                  <a:gd name="adj" fmla="val 58311"/>
                </a:avLst>
              </a:prstGeom>
              <a:solidFill>
                <a:schemeClr val="bg1"/>
              </a:solidFill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600" noProof="1">
                    <a:solidFill>
                      <a:schemeClr val="tx1"/>
                    </a:solidFill>
                  </a:rPr>
                  <a:t>Client</a:t>
                </a:r>
              </a:p>
            </p:txBody>
          </p:sp>
          <p:pic>
            <p:nvPicPr>
              <p:cNvPr id="20497" name="object 120">
                <a:extLst>
                  <a:ext uri="{FF2B5EF4-FFF2-40B4-BE49-F238E27FC236}">
                    <a16:creationId xmlns:a16="http://schemas.microsoft.com/office/drawing/2014/main" id="{A23F8C96-8957-8B46-B0FB-3FE23D53C0A3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5599" y="4227634"/>
                <a:ext cx="998133" cy="2443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495" name="TextBox 2">
              <a:extLst>
                <a:ext uri="{FF2B5EF4-FFF2-40B4-BE49-F238E27FC236}">
                  <a16:creationId xmlns:a16="http://schemas.microsoft.com/office/drawing/2014/main" id="{4647AA7F-CAED-0F4B-8F01-017FDC2AF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2937" y="2323656"/>
              <a:ext cx="609207" cy="372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600"/>
                <a:t>Containerd</a:t>
              </a:r>
              <a:r>
                <a:rPr lang="zh-CN" altLang="en-US" sz="600"/>
                <a:t> </a:t>
              </a:r>
              <a:r>
                <a:rPr lang="en-US" altLang="zh-CN" sz="600"/>
                <a:t>API</a:t>
              </a:r>
            </a:p>
          </p:txBody>
        </p:sp>
      </p:grpSp>
      <p:grpSp>
        <p:nvGrpSpPr>
          <p:cNvPr id="20488" name="Group 5">
            <a:extLst>
              <a:ext uri="{FF2B5EF4-FFF2-40B4-BE49-F238E27FC236}">
                <a16:creationId xmlns:a16="http://schemas.microsoft.com/office/drawing/2014/main" id="{9AA950E2-E557-7342-973D-354CB75D7CD9}"/>
              </a:ext>
            </a:extLst>
          </p:cNvPr>
          <p:cNvGrpSpPr>
            <a:grpSpLocks/>
          </p:cNvGrpSpPr>
          <p:nvPr/>
        </p:nvGrpSpPr>
        <p:grpSpPr bwMode="auto">
          <a:xfrm>
            <a:off x="8748713" y="561975"/>
            <a:ext cx="2478087" cy="2355850"/>
            <a:chOff x="8972115" y="145735"/>
            <a:chExt cx="2477824" cy="2355595"/>
          </a:xfrm>
        </p:grpSpPr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28E080D3-4377-8A49-81A7-6699B36F15F2}"/>
                </a:ext>
              </a:extLst>
            </p:cNvPr>
            <p:cNvSpPr/>
            <p:nvPr/>
          </p:nvSpPr>
          <p:spPr>
            <a:xfrm>
              <a:off x="8992750" y="2010846"/>
              <a:ext cx="1295263" cy="490484"/>
            </a:xfrm>
            <a:prstGeom prst="downArrow">
              <a:avLst/>
            </a:prstGeom>
            <a:solidFill>
              <a:schemeClr val="bg1"/>
            </a:solidFill>
            <a:ln w="38100" cmpd="sng">
              <a:solidFill>
                <a:srgbClr val="2F66D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noProof="1"/>
            </a:p>
          </p:txBody>
        </p:sp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C38BBA2F-9E5D-924A-B8F0-2459B5A6DA3B}"/>
                </a:ext>
              </a:extLst>
            </p:cNvPr>
            <p:cNvSpPr/>
            <p:nvPr/>
          </p:nvSpPr>
          <p:spPr>
            <a:xfrm>
              <a:off x="8972115" y="145735"/>
              <a:ext cx="2477824" cy="1955588"/>
            </a:xfrm>
            <a:prstGeom prst="cube">
              <a:avLst>
                <a:gd name="adj" fmla="val 58311"/>
              </a:avLst>
            </a:prstGeom>
            <a:solidFill>
              <a:schemeClr val="bg1"/>
            </a:solidFill>
            <a:ln w="50800">
              <a:solidFill>
                <a:srgbClr val="2F66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noProof="1">
                  <a:solidFill>
                    <a:srgbClr val="2F66D6"/>
                  </a:solidFill>
                </a:rPr>
                <a:t>Kubelet</a:t>
              </a:r>
            </a:p>
          </p:txBody>
        </p:sp>
        <p:sp>
          <p:nvSpPr>
            <p:cNvPr id="20491" name="TextBox 63">
              <a:extLst>
                <a:ext uri="{FF2B5EF4-FFF2-40B4-BE49-F238E27FC236}">
                  <a16:creationId xmlns:a16="http://schemas.microsoft.com/office/drawing/2014/main" id="{B7BE68EB-366C-2741-871B-9A75FF1EBF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5613" y="1971162"/>
              <a:ext cx="609535" cy="3714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13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lnSpc>
                  <a:spcPct val="13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lnSpc>
                  <a:spcPct val="13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noProof="1">
                  <a:solidFill>
                    <a:srgbClr val="2F66D6"/>
                  </a:solidFill>
                </a:rPr>
                <a:t>CRI</a:t>
              </a:r>
              <a:endParaRPr lang="en-US" altLang="en-CN" sz="600" noProof="1">
                <a:solidFill>
                  <a:srgbClr val="2F66D6"/>
                </a:solidFill>
              </a:endParaRPr>
            </a:p>
          </p:txBody>
        </p:sp>
        <p:pic>
          <p:nvPicPr>
            <p:cNvPr id="20492" name="object 149">
              <a:extLst>
                <a:ext uri="{FF2B5EF4-FFF2-40B4-BE49-F238E27FC236}">
                  <a16:creationId xmlns:a16="http://schemas.microsoft.com/office/drawing/2014/main" id="{9E19F7A8-A89C-C641-982C-F9103F8C890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9824" y="1340161"/>
              <a:ext cx="320396" cy="310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94.0488188976378,&quot;width&quot;:5760.721259842519}"/>
</p:tagLst>
</file>

<file path=ppt/theme/theme1.xml><?xml version="1.0" encoding="utf-8"?>
<a:theme xmlns:a="http://schemas.openxmlformats.org/drawingml/2006/main" name="DaoCloud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st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oCloud PPT 模版 v17.12.20 (1)" id="{55B4EA8D-CF49-8C42-BD84-18740691CDBF}" vid="{92C557A4-5270-8E43-9A58-D5A4C1F461F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DaoCloud PPT 模版 v17.12.20 (1)</Template>
  <TotalTime>239</TotalTime>
  <Words>1447</Words>
  <Application>Microsoft Office PowerPoint</Application>
  <PresentationFormat>宽屏</PresentationFormat>
  <Paragraphs>463</Paragraphs>
  <Slides>25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4" baseType="lpstr">
      <vt:lpstr>Consolas</vt:lpstr>
      <vt:lpstr>Times New Roman</vt:lpstr>
      <vt:lpstr>微软雅黑</vt:lpstr>
      <vt:lpstr>Arial MT</vt:lpstr>
      <vt:lpstr>Arial</vt:lpstr>
      <vt:lpstr>MS PGothic</vt:lpstr>
      <vt:lpstr>Arial Narrow</vt:lpstr>
      <vt:lpstr>Calibri</vt:lpstr>
      <vt:lpstr>DaoCloud Slide Master</vt:lpstr>
      <vt:lpstr>PowerPoint 演示文稿</vt:lpstr>
      <vt:lpstr>PowerPoint 演示文稿</vt:lpstr>
      <vt:lpstr>容器的使用情况</vt:lpstr>
      <vt:lpstr>如何使用 Containerd ?</vt:lpstr>
      <vt:lpstr>Containerd 作为 CRI 运行时</vt:lpstr>
      <vt:lpstr>Containerd 作为 Docker 的组件</vt:lpstr>
      <vt:lpstr>PowerPoint 演示文稿</vt:lpstr>
      <vt:lpstr>PowerPoint 演示文稿</vt:lpstr>
      <vt:lpstr>Containerd 的架构</vt:lpstr>
      <vt:lpstr>Containerd 客户端有哪些</vt:lpstr>
      <vt:lpstr>Containerd 客户端</vt:lpstr>
      <vt:lpstr>Containerd 核心 &amp; API</vt:lpstr>
      <vt:lpstr>CRI 服务</vt:lpstr>
      <vt:lpstr>底层服务</vt:lpstr>
      <vt:lpstr>从镜像到运行容器经历了什么</vt:lpstr>
      <vt:lpstr>OCI 和插件扩展</vt:lpstr>
      <vt:lpstr>PowerPoint 演示文稿</vt:lpstr>
      <vt:lpstr>PowerPoint 演示文稿</vt:lpstr>
      <vt:lpstr>Containerd 近期更新</vt:lpstr>
      <vt:lpstr>下个版本的计划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颜开</dc:creator>
  <cp:lastModifiedBy>开 颜</cp:lastModifiedBy>
  <cp:revision>198</cp:revision>
  <dcterms:created xsi:type="dcterms:W3CDTF">2021-05-20T22:54:00Z</dcterms:created>
  <dcterms:modified xsi:type="dcterms:W3CDTF">2021-05-26T06:01:32Z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ICV">
    <vt:lpwstr>F4122D4AB10C4282985D94F32AC77AA9</vt:lpwstr>
  </property>
  <property fmtid="{D5CDD505-2E9C-101B-9397-08002B2CF9AE}" pid="4" name="KSOProductBuildVer">
    <vt:lpwstr>1033-3.6.0.5672</vt:lpwstr>
  </property>
</Properties>
</file>